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324" r:id="rId2"/>
    <p:sldId id="1362" r:id="rId3"/>
    <p:sldId id="2732" r:id="rId4"/>
    <p:sldId id="2731" r:id="rId5"/>
    <p:sldId id="2248" r:id="rId6"/>
    <p:sldId id="2328" r:id="rId7"/>
    <p:sldId id="2733" r:id="rId8"/>
    <p:sldId id="2353" r:id="rId9"/>
    <p:sldId id="2390" r:id="rId10"/>
    <p:sldId id="2351" r:id="rId11"/>
    <p:sldId id="2354" r:id="rId12"/>
    <p:sldId id="2355" r:id="rId13"/>
    <p:sldId id="2356" r:id="rId14"/>
    <p:sldId id="2362" r:id="rId15"/>
    <p:sldId id="1371" r:id="rId16"/>
    <p:sldId id="2364" r:id="rId17"/>
    <p:sldId id="2363" r:id="rId18"/>
    <p:sldId id="2365" r:id="rId19"/>
    <p:sldId id="2366" r:id="rId20"/>
    <p:sldId id="1372" r:id="rId21"/>
    <p:sldId id="1406" r:id="rId22"/>
    <p:sldId id="1407" r:id="rId23"/>
    <p:sldId id="2357" r:id="rId24"/>
    <p:sldId id="2358" r:id="rId25"/>
    <p:sldId id="2359" r:id="rId26"/>
    <p:sldId id="2360" r:id="rId27"/>
    <p:sldId id="2361" r:id="rId28"/>
    <p:sldId id="2241" r:id="rId29"/>
    <p:sldId id="2368" r:id="rId30"/>
    <p:sldId id="2369" r:id="rId31"/>
    <p:sldId id="2370" r:id="rId32"/>
    <p:sldId id="2371" r:id="rId33"/>
    <p:sldId id="2372" r:id="rId34"/>
    <p:sldId id="2373" r:id="rId35"/>
    <p:sldId id="2374" r:id="rId36"/>
    <p:sldId id="2375" r:id="rId37"/>
    <p:sldId id="2376" r:id="rId38"/>
    <p:sldId id="2377" r:id="rId39"/>
    <p:sldId id="2378" r:id="rId40"/>
    <p:sldId id="2735" r:id="rId41"/>
    <p:sldId id="2367" r:id="rId42"/>
    <p:sldId id="1403" r:id="rId43"/>
    <p:sldId id="2388" r:id="rId44"/>
    <p:sldId id="2389" r:id="rId45"/>
    <p:sldId id="2734" r:id="rId46"/>
    <p:sldId id="2245" r:id="rId47"/>
    <p:sldId id="2246" r:id="rId48"/>
    <p:sldId id="2249" r:id="rId49"/>
    <p:sldId id="1404" r:id="rId50"/>
    <p:sldId id="2279" r:id="rId51"/>
    <p:sldId id="2280" r:id="rId52"/>
    <p:sldId id="2281" r:id="rId53"/>
    <p:sldId id="2285" r:id="rId54"/>
    <p:sldId id="2286" r:id="rId55"/>
    <p:sldId id="2284" r:id="rId56"/>
    <p:sldId id="2287" r:id="rId57"/>
    <p:sldId id="2288" r:id="rId58"/>
    <p:sldId id="2290" r:id="rId59"/>
    <p:sldId id="2289" r:id="rId60"/>
    <p:sldId id="2291" r:id="rId61"/>
    <p:sldId id="2292" r:id="rId62"/>
    <p:sldId id="2293" r:id="rId63"/>
    <p:sldId id="2294" r:id="rId64"/>
    <p:sldId id="2295" r:id="rId65"/>
    <p:sldId id="2296" r:id="rId66"/>
    <p:sldId id="2297" r:id="rId67"/>
    <p:sldId id="2391" r:id="rId68"/>
    <p:sldId id="2250" r:id="rId69"/>
    <p:sldId id="2251" r:id="rId70"/>
    <p:sldId id="1376" r:id="rId71"/>
    <p:sldId id="1377" r:id="rId72"/>
    <p:sldId id="1378" r:id="rId73"/>
    <p:sldId id="1385" r:id="rId74"/>
    <p:sldId id="1387" r:id="rId75"/>
    <p:sldId id="1386" r:id="rId76"/>
    <p:sldId id="1388" r:id="rId77"/>
    <p:sldId id="1389" r:id="rId78"/>
    <p:sldId id="1379" r:id="rId79"/>
    <p:sldId id="1391" r:id="rId80"/>
    <p:sldId id="2252" r:id="rId81"/>
    <p:sldId id="2278" r:id="rId82"/>
    <p:sldId id="2302" r:id="rId83"/>
    <p:sldId id="2303" r:id="rId84"/>
    <p:sldId id="2304" r:id="rId85"/>
    <p:sldId id="2305" r:id="rId86"/>
    <p:sldId id="2306" r:id="rId87"/>
    <p:sldId id="2307" r:id="rId88"/>
    <p:sldId id="2308" r:id="rId89"/>
    <p:sldId id="2309" r:id="rId90"/>
    <p:sldId id="2310" r:id="rId91"/>
    <p:sldId id="2311" r:id="rId92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374B"/>
    <a:srgbClr val="B3B3B4"/>
    <a:srgbClr val="BD3247"/>
    <a:srgbClr val="FF2F92"/>
    <a:srgbClr val="941100"/>
    <a:srgbClr val="212121"/>
    <a:srgbClr val="005493"/>
    <a:srgbClr val="9437FF"/>
    <a:srgbClr val="73FEFF"/>
    <a:srgbClr val="ED3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2" autoAdjust="0"/>
    <p:restoredTop sz="90612" autoAdjust="0"/>
  </p:normalViewPr>
  <p:slideViewPr>
    <p:cSldViewPr>
      <p:cViewPr varScale="1">
        <p:scale>
          <a:sx n="139" d="100"/>
          <a:sy n="139" d="100"/>
        </p:scale>
        <p:origin x="1448" y="16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23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1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Pid</a:t>
            </a:r>
            <a:r>
              <a:rPr kumimoji="1" lang="zh-CN" altLang="en-US" dirty="0"/>
              <a:t>得改！</a:t>
            </a:r>
            <a:r>
              <a:rPr kumimoji="1" lang="en-US" altLang="zh-CN" dirty="0"/>
              <a:t>PCB</a:t>
            </a:r>
            <a:r>
              <a:rPr kumimoji="1" lang="zh-CN" altLang="en-US" dirty="0"/>
              <a:t>拷贝，除了</a:t>
            </a:r>
            <a:r>
              <a:rPr kumimoji="1" lang="en-US" altLang="zh-CN" dirty="0" err="1"/>
              <a:t>pid</a:t>
            </a:r>
            <a:r>
              <a:rPr kumimoji="1" lang="zh-CN" altLang="en-US" dirty="0"/>
              <a:t>，其他都不用改。内核栈是不一样的！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3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安全漏洞：比如</a:t>
            </a:r>
            <a:r>
              <a:rPr kumimoji="1" lang="en-US" altLang="zh-CN" dirty="0"/>
              <a:t>BROP</a:t>
            </a:r>
            <a:r>
              <a:rPr kumimoji="1" lang="zh-CN" altLang="en-US" dirty="0"/>
              <a:t>攻击。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6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Vfork</a:t>
            </a:r>
            <a:r>
              <a:rPr kumimoji="1" lang="zh-CN" altLang="en-US" dirty="0"/>
              <a:t>由</a:t>
            </a:r>
            <a:r>
              <a:rPr kumimoji="1" lang="en-US" altLang="zh-CN" dirty="0"/>
              <a:t>BSD</a:t>
            </a:r>
            <a:r>
              <a:rPr kumimoji="1" lang="zh-CN" altLang="en-US" dirty="0"/>
              <a:t>于</a:t>
            </a:r>
            <a:r>
              <a:rPr kumimoji="1" lang="en-US" altLang="zh-CN" dirty="0"/>
              <a:t>1979</a:t>
            </a:r>
            <a:r>
              <a:rPr kumimoji="1" lang="zh-CN" altLang="en-US" dirty="0"/>
              <a:t>年提出。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文件，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本来就不要页表，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可以减轻压力。写时拷贝：只读，写的时候分开来。</a:t>
            </a:r>
            <a:r>
              <a:rPr kumimoji="1" lang="en-US" altLang="zh-CN" dirty="0" err="1"/>
              <a:t>Posix_spawn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，开进程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执行二进制文件。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498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Posix_spawn</a:t>
            </a:r>
            <a:r>
              <a:rPr kumimoji="1" lang="zh-CN" altLang="en-US" dirty="0"/>
              <a:t>不能用在</a:t>
            </a:r>
            <a:endParaRPr kumimoji="1" lang="en-US" altLang="zh-CN" dirty="0"/>
          </a:p>
          <a:p>
            <a:r>
              <a:rPr kumimoji="1" lang="en-US" altLang="zh-CN" dirty="0"/>
              <a:t>Clone</a:t>
            </a:r>
            <a:r>
              <a:rPr kumimoji="1" lang="zh-CN" altLang="en-US" dirty="0"/>
              <a:t>是有参数版本的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873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图中：圆圈表示执行的函数，方框表示新创建的数据结构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9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处理器上下文与寄存器相关，是一个硬件概念；进程上下文与硬件完全没关系，是一个软件概念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60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Wait_pid</a:t>
            </a:r>
            <a:r>
              <a:rPr kumimoji="1" lang="en-US" altLang="zh-CN" dirty="0"/>
              <a:t>, </a:t>
            </a:r>
            <a:r>
              <a:rPr kumimoji="1" lang="zh-CN" altLang="en-US" dirty="0"/>
              <a:t>如果没有要回收的，就让别人去跑。（内核发现自己代表的进程跑不下去了）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595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内核以</a:t>
            </a:r>
            <a:r>
              <a:rPr kumimoji="1" lang="en-US" altLang="zh-CN" dirty="0"/>
              <a:t>p1</a:t>
            </a:r>
            <a:r>
              <a:rPr kumimoji="1" lang="zh-CN" altLang="en-US" dirty="0"/>
              <a:t>的身份在运行了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076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r>
              <a:rPr kumimoji="1" lang="zh-CN" altLang="en-US" dirty="0"/>
              <a:t>的上下文恢复，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951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09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进程控制块存储在内核态，因为它由内核管理，不应被用户态的程序访问</a:t>
            </a:r>
            <a:endParaRPr kumimoji="1" lang="en-US" altLang="zh-CN" dirty="0"/>
          </a:p>
          <a:p>
            <a:r>
              <a:rPr kumimoji="1" lang="zh-CN" altLang="en-US" dirty="0"/>
              <a:t>独立的虚拟地址空间是进程的标志性特征</a:t>
            </a:r>
            <a:endParaRPr kumimoji="1" lang="en-US" altLang="zh-CN" dirty="0"/>
          </a:p>
          <a:p>
            <a:r>
              <a:rPr kumimoji="1" lang="zh-CN" altLang="en-US" dirty="0"/>
              <a:t>独立的执行上下文表明进程具有独立的执行能力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47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67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62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236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一个进程多个上下文（多核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60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例子来自</a:t>
            </a:r>
            <a:r>
              <a:rPr kumimoji="1" lang="en-US" altLang="zh-CN" dirty="0" err="1"/>
              <a:t>csapp</a:t>
            </a:r>
            <a:r>
              <a:rPr kumimoji="1" lang="zh-CN" altLang="en-US" dirty="0"/>
              <a:t>，有修改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600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966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127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运行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函数的称为主线程，其他线程称为对等线程（</a:t>
            </a:r>
            <a:r>
              <a:rPr kumimoji="1" lang="en-US" altLang="zh-CN" dirty="0"/>
              <a:t>peer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324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原因：主线程可能先</a:t>
            </a:r>
            <a:r>
              <a:rPr kumimoji="1" lang="en-US" altLang="zh-CN" dirty="0"/>
              <a:t>exit</a:t>
            </a:r>
            <a:r>
              <a:rPr kumimoji="1" lang="zh-CN" altLang="en-US" dirty="0"/>
              <a:t>了。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35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945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两个栈指针：</a:t>
            </a:r>
            <a:r>
              <a:rPr kumimoji="1" lang="en-US" altLang="zh-CN" dirty="0"/>
              <a:t>SP_EL0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SP_EL1. 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让</a:t>
            </a:r>
            <a:r>
              <a:rPr kumimoji="1" lang="en-US" altLang="zh-CN" dirty="0" err="1"/>
              <a:t>sp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fp</a:t>
            </a:r>
            <a:r>
              <a:rPr kumimoji="1" lang="zh-CN" altLang="en-US" dirty="0"/>
              <a:t>紧耦合。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个进程有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个栈，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内核</a:t>
            </a:r>
            <a:r>
              <a:rPr kumimoji="1" lang="en-US" altLang="zh-CN" dirty="0"/>
              <a:t>10</a:t>
            </a:r>
            <a:r>
              <a:rPr kumimoji="1" lang="zh-CN" altLang="en-US" dirty="0"/>
              <a:t>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79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918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128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Errno</a:t>
            </a:r>
            <a:r>
              <a:rPr kumimoji="1" lang="en-US" altLang="zh-CN" dirty="0"/>
              <a:t> 11</a:t>
            </a:r>
            <a:r>
              <a:rPr kumimoji="1" lang="zh-CN" altLang="en-US" dirty="0"/>
              <a:t>意味着</a:t>
            </a:r>
            <a:r>
              <a:rPr kumimoji="1" lang="en" altLang="zh-CN" dirty="0"/>
              <a:t>Resource Temporarily Unavailable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41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22</a:t>
            </a:r>
            <a:r>
              <a:rPr kumimoji="1" lang="zh-CN" altLang="en-US" dirty="0"/>
              <a:t>代表</a:t>
            </a:r>
            <a:r>
              <a:rPr kumimoji="1" lang="en-US" altLang="zh-CN" dirty="0"/>
              <a:t>illegal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arguments</a:t>
            </a:r>
            <a:r>
              <a:rPr kumimoji="1" lang="zh-CN" altLang="en-US" dirty="0"/>
              <a:t>，因为这个线程无法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44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640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进程和线程 唯一的区别就在于</a:t>
            </a:r>
            <a:r>
              <a:rPr kumimoji="1" lang="en-US" altLang="zh-CN" dirty="0"/>
              <a:t>address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是不是共享的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039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这个叫内核态的线程，每个线程都由内核调用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258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纤程的切换内核看不见，完全由用户态管理。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15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多对一和操作系统关系不大，应用实现。记住</a:t>
            </a:r>
            <a:r>
              <a:rPr kumimoji="1" lang="en-US" altLang="zh-CN" dirty="0"/>
              <a:t>1</a:t>
            </a:r>
            <a:r>
              <a:rPr kumimoji="1" lang="zh-CN" altLang="en-US" dirty="0"/>
              <a:t>对</a:t>
            </a:r>
            <a:r>
              <a:rPr kumimoji="1" lang="en-US" altLang="zh-CN" dirty="0"/>
              <a:t>1</a:t>
            </a:r>
            <a:r>
              <a:rPr kumimoji="1" lang="zh-CN" altLang="en-US"/>
              <a:t>就够了。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982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20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Init</a:t>
            </a:r>
            <a:r>
              <a:rPr kumimoji="1" lang="zh-CN" altLang="en-US" dirty="0"/>
              <a:t>进程是不能退出的，它很重要！内核还是依赖于很多用户态的代码的。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29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通过出让资源给其它线程，避免计算资源被浪费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9397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189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018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5147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85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r>
              <a:rPr kumimoji="1" lang="zh-CN" altLang="en-US" dirty="0"/>
              <a:t>是有进程身份的，</a:t>
            </a:r>
            <a:r>
              <a:rPr kumimoji="1" lang="en-US" altLang="zh-CN" dirty="0"/>
              <a:t>TTBR1</a:t>
            </a:r>
            <a:r>
              <a:rPr kumimoji="1" lang="zh-CN" altLang="en-US" dirty="0"/>
              <a:t>是要切换，</a:t>
            </a:r>
            <a:r>
              <a:rPr kumimoji="1" lang="en-US" altLang="zh-CN" dirty="0"/>
              <a:t>TTBR0</a:t>
            </a:r>
            <a:r>
              <a:rPr kumimoji="1" lang="zh-CN" altLang="en-US" dirty="0"/>
              <a:t>是</a:t>
            </a:r>
            <a:r>
              <a:rPr kumimoji="1" lang="en-US" altLang="zh-CN" dirty="0"/>
              <a:t>Fixed</a:t>
            </a:r>
            <a:r>
              <a:rPr kumimoji="1" lang="zh-CN" altLang="en-US" dirty="0"/>
              <a:t>，（进程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在运行时候，上下文是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进程）如果发现</a:t>
            </a:r>
            <a:r>
              <a:rPr kumimoji="1" lang="en-US" altLang="zh-CN" dirty="0"/>
              <a:t>A</a:t>
            </a:r>
            <a:r>
              <a:rPr kumimoji="1" lang="zh-CN" altLang="en-US" dirty="0"/>
              <a:t>有个</a:t>
            </a:r>
            <a:r>
              <a:rPr kumimoji="1" lang="en-US" altLang="zh-CN" dirty="0"/>
              <a:t>sleep</a:t>
            </a:r>
            <a:r>
              <a:rPr kumimoji="1" lang="zh-CN" altLang="en-US" dirty="0"/>
              <a:t>，那么内核就把</a:t>
            </a:r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TTBR0</a:t>
            </a:r>
            <a:r>
              <a:rPr kumimoji="1" lang="zh-CN" altLang="en-US" dirty="0"/>
              <a:t>换了，内核不切换，现在内核代表另一个进程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928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Run-ready-run-ready</a:t>
            </a:r>
            <a:r>
              <a:rPr kumimoji="1" lang="zh-CN" altLang="en-US" dirty="0"/>
              <a:t>。</a:t>
            </a:r>
            <a:r>
              <a:rPr kumimoji="1" lang="en-US" altLang="zh-CN" dirty="0"/>
              <a:t>New</a:t>
            </a:r>
            <a:r>
              <a:rPr kumimoji="1" lang="zh-CN" altLang="en-US" dirty="0"/>
              <a:t>很短，刚初始化的时候，它还是不是一个</a:t>
            </a:r>
            <a:r>
              <a:rPr kumimoji="1" lang="en-US" altLang="zh-CN" dirty="0"/>
              <a:t>valid</a:t>
            </a:r>
            <a:r>
              <a:rPr kumimoji="1" lang="zh-CN" altLang="en-US" dirty="0"/>
              <a:t>状态。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71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简单</a:t>
            </a:r>
            <a:r>
              <a:rPr kumimoji="1" lang="en-US" altLang="zh-CN" dirty="0"/>
              <a:t>schedule</a:t>
            </a:r>
            <a:r>
              <a:rPr kumimoji="1" lang="zh-CN" altLang="en-US" dirty="0"/>
              <a:t>，遍历所有。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745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所以内核状态都是一样的。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968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子进程和父进程执行顺序不一样！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7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4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4800"/>
              <a:t>进程与线程</a:t>
            </a:r>
            <a:endParaRPr kumimoji="1" lang="zh-CN" altLang="en-US" sz="4800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上海交通大学并行与分布式系统研究所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ipads.se.sjtu.edu.cn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9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D0546-3D03-90A1-0627-337D351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还有什么需求呢？睡眠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44778-42B8-1B9D-3323-4A406C9D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“退出”事件太单一了，能不能等待其它的事件？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常见的事件源：定时器（</a:t>
            </a:r>
            <a:r>
              <a:rPr kumimoji="1" lang="en-US" altLang="zh-CN" dirty="0"/>
              <a:t>Timer</a:t>
            </a:r>
            <a:r>
              <a:rPr kumimoji="1" lang="zh-CN" altLang="en-US" dirty="0"/>
              <a:t>，例如等</a:t>
            </a:r>
            <a:r>
              <a:rPr kumimoji="1" lang="en-US" altLang="zh-CN" dirty="0"/>
              <a:t>10</a:t>
            </a:r>
            <a:r>
              <a:rPr kumimoji="1" lang="zh-CN" altLang="en-US" dirty="0"/>
              <a:t>秒）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因此可以引入</a:t>
            </a:r>
            <a:r>
              <a:rPr kumimoji="1" lang="zh-CN" altLang="en-US" b="1" dirty="0"/>
              <a:t>进程睡眠</a:t>
            </a:r>
            <a:endParaRPr kumimoji="1" lang="en-US" altLang="zh-CN" b="1" dirty="0"/>
          </a:p>
          <a:p>
            <a:pPr lvl="2"/>
            <a:r>
              <a:rPr kumimoji="1" lang="zh-CN" altLang="en-US" dirty="0"/>
              <a:t>内核不断查看时间，如果未到规定时间则让进程继续等待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6DF03E-876E-B34C-39A0-CF80094F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F64E0-7471-2D84-8772-906D092D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88" y="3199591"/>
            <a:ext cx="4894312" cy="23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CBF58-464E-8D1A-8860-6B34598F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回顾代码：进程的状态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95D9E-5CF5-AA0C-D002-AC4513A9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从之前的代码可以看出，进程处于不同的</a:t>
            </a:r>
            <a:r>
              <a:rPr kumimoji="1" lang="zh-CN" altLang="en-US" dirty="0">
                <a:solidFill>
                  <a:srgbClr val="FF0000"/>
                </a:solidFill>
              </a:rPr>
              <a:t>状态</a:t>
            </a:r>
            <a:r>
              <a:rPr kumimoji="1" lang="zh-CN" altLang="en-US" dirty="0"/>
              <a:t>中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7EF08B-1529-42F7-4FB5-0AF0F16F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5E6411-ADF0-C7AF-D816-3DB92816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60" y="1993404"/>
            <a:ext cx="3781400" cy="33248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4F4826-59C2-877E-EA4D-72D31733A88D}"/>
              </a:ext>
            </a:extLst>
          </p:cNvPr>
          <p:cNvSpPr/>
          <p:nvPr/>
        </p:nvSpPr>
        <p:spPr>
          <a:xfrm>
            <a:off x="3158347" y="3257807"/>
            <a:ext cx="2448272" cy="501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28E7C45-E2F8-3965-35A5-3E3B9A4CAC4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606619" y="3183096"/>
            <a:ext cx="481605" cy="32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DA710D9-C994-299C-AE75-5FFB90F1521F}"/>
              </a:ext>
            </a:extLst>
          </p:cNvPr>
          <p:cNvSpPr txBox="1"/>
          <p:nvPr/>
        </p:nvSpPr>
        <p:spPr>
          <a:xfrm>
            <a:off x="6025708" y="29912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僵尸状态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4CE8433-363C-8057-E3B5-FCF4C279E594}"/>
              </a:ext>
            </a:extLst>
          </p:cNvPr>
          <p:cNvCxnSpPr>
            <a:cxnSpLocks/>
          </p:cNvCxnSpPr>
          <p:nvPr/>
        </p:nvCxnSpPr>
        <p:spPr>
          <a:xfrm>
            <a:off x="5545837" y="3829689"/>
            <a:ext cx="542387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B379FB-1758-B818-6364-078B52A97C35}"/>
              </a:ext>
            </a:extLst>
          </p:cNvPr>
          <p:cNvSpPr txBox="1"/>
          <p:nvPr/>
        </p:nvSpPr>
        <p:spPr>
          <a:xfrm>
            <a:off x="6025708" y="364502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已销毁状态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033AB4-8616-A360-B823-CEA227C28748}"/>
              </a:ext>
            </a:extLst>
          </p:cNvPr>
          <p:cNvSpPr/>
          <p:nvPr/>
        </p:nvSpPr>
        <p:spPr>
          <a:xfrm>
            <a:off x="3158347" y="4108981"/>
            <a:ext cx="913653" cy="209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AA0478F-695B-A441-DFBC-B6F24B133FD2}"/>
              </a:ext>
            </a:extLst>
          </p:cNvPr>
          <p:cNvCxnSpPr>
            <a:cxnSpLocks/>
          </p:cNvCxnSpPr>
          <p:nvPr/>
        </p:nvCxnSpPr>
        <p:spPr>
          <a:xfrm>
            <a:off x="4072000" y="4213738"/>
            <a:ext cx="542387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D78BAB3-B5D7-3F76-5F97-1D7BF432E5D8}"/>
              </a:ext>
            </a:extLst>
          </p:cNvPr>
          <p:cNvSpPr txBox="1"/>
          <p:nvPr/>
        </p:nvSpPr>
        <p:spPr>
          <a:xfrm>
            <a:off x="4504048" y="4052825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即将进入不执行的状态</a:t>
            </a:r>
          </a:p>
        </p:txBody>
      </p:sp>
    </p:spTree>
    <p:extLst>
      <p:ext uri="{BB962C8B-B14F-4D97-AF65-F5344CB8AC3E}">
        <p14:creationId xmlns:p14="http://schemas.microsoft.com/office/powerpoint/2010/main" val="41992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E2832-2B8F-A8CB-E80B-7A58CF0F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进程的五种典型执行状态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DE66D-AD9D-7294-37E0-6ABD21A2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新生（</a:t>
            </a:r>
            <a:r>
              <a:rPr kumimoji="1" lang="en-US" altLang="zh-CN" sz="1800" dirty="0"/>
              <a:t>new</a:t>
            </a:r>
            <a:r>
              <a:rPr kumimoji="1" lang="zh-CN" altLang="en-US" sz="1800" dirty="0"/>
              <a:t>）：刚调用</a:t>
            </a:r>
            <a:r>
              <a:rPr kumimoji="1" lang="en-US" altLang="zh-CN" sz="1800" dirty="0" err="1"/>
              <a:t>process_create</a:t>
            </a:r>
            <a:endParaRPr kumimoji="1" lang="en-US" altLang="zh-CN" sz="1800" dirty="0"/>
          </a:p>
          <a:p>
            <a:r>
              <a:rPr kumimoji="1" lang="zh-CN" altLang="en-US" sz="1800" dirty="0"/>
              <a:t>就绪（</a:t>
            </a:r>
            <a:r>
              <a:rPr kumimoji="1" lang="en-US" altLang="zh-CN" sz="1800" dirty="0"/>
              <a:t>ready</a:t>
            </a:r>
            <a:r>
              <a:rPr kumimoji="1" lang="zh-CN" altLang="en-US" sz="1800" dirty="0"/>
              <a:t>）：随时准备执行（但暂时没有执行）</a:t>
            </a:r>
            <a:endParaRPr kumimoji="1" lang="en-US" altLang="zh-CN" sz="1800" dirty="0"/>
          </a:p>
          <a:p>
            <a:r>
              <a:rPr kumimoji="1" lang="zh-CN" altLang="en-US" sz="1800" dirty="0"/>
              <a:t>运行（</a:t>
            </a:r>
            <a:r>
              <a:rPr kumimoji="1" lang="en-US" altLang="zh-CN" sz="1800" dirty="0"/>
              <a:t>running</a:t>
            </a:r>
            <a:r>
              <a:rPr kumimoji="1" lang="zh-CN" altLang="en-US" sz="1800" dirty="0"/>
              <a:t>）：正在执行</a:t>
            </a:r>
            <a:endParaRPr kumimoji="1" lang="en-US" altLang="zh-CN" sz="1800" dirty="0"/>
          </a:p>
          <a:p>
            <a:r>
              <a:rPr kumimoji="1" lang="zh-CN" altLang="en-US" sz="1800" dirty="0"/>
              <a:t>僵尸（</a:t>
            </a:r>
            <a:r>
              <a:rPr kumimoji="1" lang="en-US" altLang="zh-CN" sz="1800" dirty="0"/>
              <a:t>zombie</a:t>
            </a:r>
            <a:r>
              <a:rPr kumimoji="1" lang="zh-CN" altLang="en-US" sz="1800" dirty="0"/>
              <a:t>）：退出但未回收</a:t>
            </a:r>
            <a:endParaRPr kumimoji="1" lang="en-US" altLang="zh-CN" sz="1800" dirty="0"/>
          </a:p>
          <a:p>
            <a:r>
              <a:rPr kumimoji="1" lang="zh-CN" altLang="en-US" sz="1800" dirty="0"/>
              <a:t>终止（</a:t>
            </a:r>
            <a:r>
              <a:rPr kumimoji="1" lang="en-US" altLang="zh-CN" sz="1800" dirty="0"/>
              <a:t>terminated</a:t>
            </a:r>
            <a:r>
              <a:rPr kumimoji="1" lang="zh-CN" altLang="en-US" sz="1800" dirty="0"/>
              <a:t>）：退出且被回收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A4E171-1549-7905-0AED-11B2C5CD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D0C6C-F714-CF4C-C8BD-716FC3C7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88501"/>
            <a:ext cx="7772400" cy="18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5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E8DDC-11FF-7340-8E62-714C680C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进程执行状态的典型应用案例：调度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364EE-430E-FC7F-10E5-1C6303F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调度的目的：选出下一个</a:t>
            </a:r>
            <a:r>
              <a:rPr kumimoji="1" lang="zh-CN" altLang="en-US" dirty="0">
                <a:solidFill>
                  <a:srgbClr val="FF0000"/>
                </a:solidFill>
              </a:rPr>
              <a:t>可以执行</a:t>
            </a:r>
            <a:r>
              <a:rPr kumimoji="1" lang="zh-CN" altLang="en-US" dirty="0"/>
              <a:t>的进程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可以执行 </a:t>
            </a:r>
            <a:r>
              <a:rPr kumimoji="1" lang="en-US" altLang="zh-CN" dirty="0">
                <a:solidFill>
                  <a:schemeClr val="tx1"/>
                </a:solidFill>
              </a:rPr>
              <a:t>=</a:t>
            </a:r>
            <a:r>
              <a:rPr kumimoji="1" lang="zh-CN" altLang="en-US" dirty="0">
                <a:solidFill>
                  <a:schemeClr val="tx1"/>
                </a:solidFill>
              </a:rPr>
              <a:t> 就绪状态（</a:t>
            </a:r>
            <a:r>
              <a:rPr kumimoji="1" lang="en-US" altLang="zh-CN" dirty="0">
                <a:solidFill>
                  <a:schemeClr val="tx1"/>
                </a:solidFill>
              </a:rPr>
              <a:t>ready</a:t>
            </a:r>
            <a:r>
              <a:rPr kumimoji="1"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C33FD-6DBB-4BB6-6354-0AB6EBB3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15E15E-52DA-AC55-4B09-FECC2CB95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90" y="2824443"/>
            <a:ext cx="3502422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38F247-A3F0-8C25-D8B2-280A4AE0F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306" y="2857587"/>
            <a:ext cx="3886200" cy="17822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244DCE-335C-7EB7-4552-93D2B42EED3A}"/>
              </a:ext>
            </a:extLst>
          </p:cNvPr>
          <p:cNvSpPr txBox="1"/>
          <p:nvPr/>
        </p:nvSpPr>
        <p:spPr>
          <a:xfrm>
            <a:off x="1492003" y="2485889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PCB</a:t>
            </a:r>
            <a:r>
              <a:rPr kumimoji="1" lang="zh-CN" altLang="en-US" sz="1600" b="1" dirty="0"/>
              <a:t>结构：增加执行状态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8895C4-9769-7BBB-0FAA-E76751720A6C}"/>
              </a:ext>
            </a:extLst>
          </p:cNvPr>
          <p:cNvSpPr/>
          <p:nvPr/>
        </p:nvSpPr>
        <p:spPr>
          <a:xfrm>
            <a:off x="1115616" y="2857500"/>
            <a:ext cx="3226396" cy="3618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FB6A7-2BC6-E74E-2172-4C9417BCEF3E}"/>
              </a:ext>
            </a:extLst>
          </p:cNvPr>
          <p:cNvSpPr/>
          <p:nvPr/>
        </p:nvSpPr>
        <p:spPr>
          <a:xfrm>
            <a:off x="1110072" y="5138194"/>
            <a:ext cx="3226396" cy="297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952C2A-1DE4-CAAD-A732-A8A9CE63302B}"/>
              </a:ext>
            </a:extLst>
          </p:cNvPr>
          <p:cNvSpPr txBox="1"/>
          <p:nvPr/>
        </p:nvSpPr>
        <p:spPr>
          <a:xfrm>
            <a:off x="4517209" y="2485889"/>
            <a:ext cx="4387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调度的代码片段：只选择状态为</a:t>
            </a:r>
            <a:r>
              <a:rPr kumimoji="1" lang="en-US" altLang="zh-CN" sz="1600" b="1" dirty="0"/>
              <a:t>READY</a:t>
            </a:r>
            <a:r>
              <a:rPr kumimoji="1" lang="zh-CN" altLang="en-US" sz="1600" b="1" dirty="0"/>
              <a:t>的进程</a:t>
            </a:r>
          </a:p>
        </p:txBody>
      </p:sp>
    </p:spTree>
    <p:extLst>
      <p:ext uri="{BB962C8B-B14F-4D97-AF65-F5344CB8AC3E}">
        <p14:creationId xmlns:p14="http://schemas.microsoft.com/office/powerpoint/2010/main" val="3635435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/>
              <a:t>LINUX</a:t>
            </a:r>
            <a:r>
              <a:rPr lang="zh-CN" altLang="en-US" dirty="0"/>
              <a:t>进程创建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69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C682-BC5A-D345-9F75-39F8CB4C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经典创建方法：</a:t>
            </a:r>
            <a:r>
              <a:rPr kumimoji="1" lang="en-US" altLang="zh-CN" dirty="0"/>
              <a:t>fork()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560C6-76A5-2449-8EBC-902ECA85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语义：为调用进程创建一个一模一样的新进程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调用进程为</a:t>
            </a:r>
            <a:r>
              <a:rPr kumimoji="1" lang="zh-CN" altLang="en-US" b="1" dirty="0"/>
              <a:t>父进程</a:t>
            </a:r>
            <a:r>
              <a:rPr kumimoji="1" lang="zh-CN" altLang="en-US" dirty="0"/>
              <a:t>，新进程为</a:t>
            </a:r>
            <a:r>
              <a:rPr kumimoji="1" lang="zh-CN" altLang="en-US" b="1" dirty="0"/>
              <a:t>子进程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接口简单，无需任何参数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后的两个进程均为独立进程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拥有不同的进程</a:t>
            </a:r>
            <a:r>
              <a:rPr kumimoji="1" lang="en-US" altLang="zh-CN" dirty="0"/>
              <a:t>id</a:t>
            </a:r>
          </a:p>
          <a:p>
            <a:pPr lvl="1"/>
            <a:r>
              <a:rPr kumimoji="1" lang="zh-CN" altLang="en-US" dirty="0"/>
              <a:t>可以并行执行，互不干扰（除非使用特定的接口）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父进程和子进程会共享部分数据结构（内存、文件等）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47B83-6E4B-7D49-86B2-D319DDF7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5B65D-171F-2B44-A426-C59D8DAF8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31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创建一模一样的拷贝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例子中父子进程中的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均为</a:t>
            </a:r>
            <a:r>
              <a:rPr kumimoji="1" lang="en-US" altLang="zh-CN" dirty="0"/>
              <a:t>42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713484"/>
            <a:ext cx="4985139" cy="2641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694DBA-BD6E-ABA7-5EDF-3C9C063E2B18}"/>
              </a:ext>
            </a:extLst>
          </p:cNvPr>
          <p:cNvSpPr txBox="1"/>
          <p:nvPr/>
        </p:nvSpPr>
        <p:spPr>
          <a:xfrm>
            <a:off x="4716016" y="39712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674A8C4-003B-B79B-9D65-2727B003F261}"/>
              </a:ext>
            </a:extLst>
          </p:cNvPr>
          <p:cNvCxnSpPr/>
          <p:nvPr/>
        </p:nvCxnSpPr>
        <p:spPr>
          <a:xfrm flipV="1">
            <a:off x="4644008" y="4199117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356C6-D8B3-093C-262B-DFB01CF72FF8}"/>
              </a:ext>
            </a:extLst>
          </p:cNvPr>
          <p:cNvSpPr txBox="1"/>
          <p:nvPr/>
        </p:nvSpPr>
        <p:spPr>
          <a:xfrm>
            <a:off x="4788024" y="438356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59FE07-2D21-F542-E42B-397F0159F701}"/>
              </a:ext>
            </a:extLst>
          </p:cNvPr>
          <p:cNvCxnSpPr/>
          <p:nvPr/>
        </p:nvCxnSpPr>
        <p:spPr>
          <a:xfrm flipV="1">
            <a:off x="4716016" y="4611420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004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的返回值来分辨父</a:t>
            </a:r>
            <a:r>
              <a:rPr kumimoji="1" lang="en-US" altLang="zh-CN" dirty="0"/>
              <a:t>/</a:t>
            </a:r>
            <a:r>
              <a:rPr kumimoji="1" lang="zh-CN" altLang="en-US" dirty="0"/>
              <a:t>子进程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0:</a:t>
            </a:r>
            <a:r>
              <a:rPr kumimoji="1" lang="zh-CN" altLang="en-US" dirty="0"/>
              <a:t> 子进程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（子进程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）：父进程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F9FCFF-273C-1781-B964-6F624F93D45C}"/>
              </a:ext>
            </a:extLst>
          </p:cNvPr>
          <p:cNvSpPr/>
          <p:nvPr/>
        </p:nvSpPr>
        <p:spPr>
          <a:xfrm>
            <a:off x="2843808" y="3956400"/>
            <a:ext cx="720080" cy="14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3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独立执行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fork</a:t>
            </a:r>
            <a:r>
              <a:rPr kumimoji="1" lang="zh-CN" altLang="en-US" dirty="0"/>
              <a:t>后父子进程顺序不确定，视调度策略而定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03CAB2-DA98-0C17-EFCE-800220BBB8A4}"/>
              </a:ext>
            </a:extLst>
          </p:cNvPr>
          <p:cNvSpPr txBox="1"/>
          <p:nvPr/>
        </p:nvSpPr>
        <p:spPr>
          <a:xfrm>
            <a:off x="6573303" y="3210171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3DF544-525C-9E6F-0606-9AAC1B9A59DE}"/>
              </a:ext>
            </a:extLst>
          </p:cNvPr>
          <p:cNvSpPr txBox="1"/>
          <p:nvPr/>
        </p:nvSpPr>
        <p:spPr>
          <a:xfrm>
            <a:off x="6573303" y="4081243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F3FA6390-683F-34E2-F47D-F481AF0ABB62}"/>
              </a:ext>
            </a:extLst>
          </p:cNvPr>
          <p:cNvSpPr/>
          <p:nvPr/>
        </p:nvSpPr>
        <p:spPr>
          <a:xfrm>
            <a:off x="5627043" y="3856502"/>
            <a:ext cx="690376" cy="2880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5010AE-81FE-E86A-5E71-D66396A9F300}"/>
              </a:ext>
            </a:extLst>
          </p:cNvPr>
          <p:cNvSpPr txBox="1"/>
          <p:nvPr/>
        </p:nvSpPr>
        <p:spPr>
          <a:xfrm>
            <a:off x="6784899" y="280772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两种可能结果</a:t>
            </a:r>
          </a:p>
        </p:txBody>
      </p:sp>
    </p:spTree>
    <p:extLst>
      <p:ext uri="{BB962C8B-B14F-4D97-AF65-F5344CB8AC3E}">
        <p14:creationId xmlns:p14="http://schemas.microsoft.com/office/powerpoint/2010/main" val="2020453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366B1-FED0-BD05-1673-2A715BF1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0A2DE-F0B9-AF2E-F7A0-39386998B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为了“一模一样”，将父进程的</a:t>
            </a:r>
            <a:r>
              <a:rPr kumimoji="1" lang="en-US" altLang="zh-CN" dirty="0"/>
              <a:t>PCB</a:t>
            </a:r>
            <a:r>
              <a:rPr kumimoji="1" lang="zh-CN" altLang="en-US" dirty="0"/>
              <a:t>拷贝一份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包括</a:t>
            </a:r>
            <a:r>
              <a:rPr kumimoji="1" lang="en-US" altLang="zh-CN" dirty="0"/>
              <a:t>PCB</a:t>
            </a:r>
            <a:r>
              <a:rPr kumimoji="1" lang="zh-CN" altLang="en-US" dirty="0"/>
              <a:t>、内核栈、处理器上下文（假设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结构为第一版）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实现比较简单（早期只需</a:t>
            </a:r>
            <a:r>
              <a:rPr kumimoji="1" lang="en-US" altLang="zh-CN" dirty="0"/>
              <a:t>27</a:t>
            </a:r>
            <a:r>
              <a:rPr kumimoji="1" lang="zh-CN" altLang="en-US" dirty="0"/>
              <a:t>行汇编即可实现！）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11817-FCE6-2E7F-9B07-903203FF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B75CC-334D-578E-15A1-6C8A125D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966" y="2855776"/>
            <a:ext cx="5380068" cy="25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6CD8E-E1BB-0446-BC0D-4ECD1AD7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回顾：进程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运行中的程序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4A4E6-C5B5-BD46-A3C0-E6C277BC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进程是计算机程序运行时的抽象</a:t>
            </a:r>
            <a:endParaRPr kumimoji="1" lang="en-US" altLang="zh-CN"/>
          </a:p>
          <a:p>
            <a:pPr lvl="1"/>
            <a:r>
              <a:rPr kumimoji="1" lang="zh-CN" altLang="en-US" sz="2000"/>
              <a:t>静态部分：程序运行需要的代码和数据</a:t>
            </a:r>
            <a:endParaRPr kumimoji="1" lang="en-US" altLang="zh-CN" sz="2000"/>
          </a:p>
          <a:p>
            <a:pPr lvl="1"/>
            <a:r>
              <a:rPr kumimoji="1" lang="zh-CN" altLang="en-US"/>
              <a:t>动态部分：程序运行期间的</a:t>
            </a:r>
            <a:r>
              <a:rPr kumimoji="1" lang="zh-CN" altLang="en-US">
                <a:solidFill>
                  <a:srgbClr val="C00000"/>
                </a:solidFill>
              </a:rPr>
              <a:t>状态</a:t>
            </a:r>
            <a:r>
              <a:rPr kumimoji="1" lang="zh-CN" altLang="en-US"/>
              <a:t>（程序计数器、堆、栈</a:t>
            </a:r>
            <a:r>
              <a:rPr kumimoji="1" lang="en-US" altLang="zh-CN"/>
              <a:t>……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进程具有独立的虚拟地址空间</a:t>
            </a:r>
            <a:endParaRPr kumimoji="1" lang="en-US" altLang="zh-CN"/>
          </a:p>
          <a:p>
            <a:pPr lvl="1"/>
            <a:r>
              <a:rPr kumimoji="1" lang="zh-CN" altLang="en-US"/>
              <a:t>每个进程都具有“独占全部内存”的假象</a:t>
            </a:r>
            <a:endParaRPr kumimoji="1" lang="en-US" altLang="zh-CN"/>
          </a:p>
          <a:p>
            <a:pPr lvl="1"/>
            <a:r>
              <a:rPr kumimoji="1" lang="zh-CN" altLang="en-US"/>
              <a:t>内核中同样包含内核栈和内核代码、数据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A2A54-5333-9146-981D-09D47C9A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0C4DC9-CCF6-3146-9AFC-DC4027131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41" y="2713483"/>
            <a:ext cx="1694742" cy="297084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DA219C-341D-D64A-9C8B-9B91ED835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89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6A2CB-0543-A945-B019-813C6331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的优缺点分析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F39A1-D336-3544-989F-5890E225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的优点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接口非常简洁，（过去）实现简单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将进程“创建”和“执行”（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）解耦，提高了灵活度</a:t>
            </a:r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的缺点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创建拷贝的复杂度与</a:t>
            </a:r>
            <a:r>
              <a:rPr kumimoji="1" lang="en-US" altLang="zh-CN" dirty="0">
                <a:solidFill>
                  <a:srgbClr val="FF0000"/>
                </a:solidFill>
              </a:rPr>
              <a:t>PCB</a:t>
            </a:r>
            <a:r>
              <a:rPr kumimoji="1" lang="zh-CN" altLang="en-US" dirty="0">
                <a:solidFill>
                  <a:srgbClr val="FF0000"/>
                </a:solidFill>
              </a:rPr>
              <a:t>复杂度相关（如今越来越复杂）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完全拷贝过于粗暴（不如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性能差、可扩展性差（不如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spawn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不可组合性</a:t>
            </a:r>
            <a:r>
              <a:rPr kumimoji="1" lang="en-US" altLang="zh-CN" dirty="0"/>
              <a:t> (</a:t>
            </a:r>
            <a:r>
              <a:rPr kumimoji="1" lang="zh-CN" altLang="en-US" dirty="0"/>
              <a:t>例如：</a:t>
            </a:r>
            <a:r>
              <a:rPr kumimoji="1" lang="en-US" altLang="zh-CN" dirty="0"/>
              <a:t>fork() + </a:t>
            </a:r>
            <a:r>
              <a:rPr kumimoji="1" lang="en-US" altLang="zh-CN" dirty="0" err="1"/>
              <a:t>pthread</a:t>
            </a:r>
            <a:r>
              <a:rPr kumimoji="1" lang="en-US" altLang="zh-CN" dirty="0"/>
              <a:t>())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909AE-72A6-C640-A420-49B8442B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B6FE4-A0F8-4F48-8C98-4B6AA6E47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29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FBC6-A154-764E-B7E1-80A126BD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的替代接口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7DCE4-84F1-5040-B1C9-C62E6C26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vfork</a:t>
            </a:r>
            <a:r>
              <a:rPr kumimoji="1" lang="zh-CN" altLang="en-US" dirty="0"/>
              <a:t>：类似于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，但让父子进程共享同一地址空间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优点：连映射都不需要拷贝，性能更好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只能用在“</a:t>
            </a:r>
            <a:r>
              <a:rPr kumimoji="1" lang="en-US" altLang="zh-CN" sz="1800" dirty="0"/>
              <a:t>fork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exec</a:t>
            </a:r>
            <a:r>
              <a:rPr kumimoji="1" lang="zh-CN" altLang="en-US" sz="1800" dirty="0"/>
              <a:t>”的场景中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共享地址空间存在安全问题</a:t>
            </a:r>
            <a:endParaRPr kumimoji="1" lang="en-US" altLang="zh-CN" sz="1800" dirty="0"/>
          </a:p>
          <a:p>
            <a:r>
              <a:rPr kumimoji="1" lang="zh-CN" altLang="en-US" dirty="0"/>
              <a:t>轶事：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的提出最初就是为了解决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的性能问题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但写时拷贝拯救了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，反而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不再推荐使用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78947-AE6B-F647-B35C-361DF3FE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E06EEE-1640-1F41-B550-9AB6DFE16929}"/>
              </a:ext>
            </a:extLst>
          </p:cNvPr>
          <p:cNvSpPr txBox="1"/>
          <p:nvPr/>
        </p:nvSpPr>
        <p:spPr>
          <a:xfrm>
            <a:off x="826604" y="4441676"/>
            <a:ext cx="734579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Since this function (</a:t>
            </a:r>
            <a:r>
              <a:rPr kumimoji="1" lang="en-US" altLang="zh-CN" dirty="0" err="1">
                <a:solidFill>
                  <a:srgbClr val="C00000"/>
                </a:solidFill>
              </a:rPr>
              <a:t>vfork</a:t>
            </a:r>
            <a:r>
              <a:rPr kumimoji="1" lang="en-US" altLang="zh-CN" dirty="0">
                <a:solidFill>
                  <a:srgbClr val="C00000"/>
                </a:solidFill>
              </a:rPr>
              <a:t>)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is hard to use correctly from application software, it is recommended to use </a:t>
            </a:r>
            <a:r>
              <a:rPr kumimoji="1" lang="en-US" altLang="zh-CN" dirty="0" err="1">
                <a:solidFill>
                  <a:srgbClr val="C00000"/>
                </a:solidFill>
              </a:rPr>
              <a:t>posix_spawn</a:t>
            </a:r>
            <a:r>
              <a:rPr kumimoji="1" lang="en-US" altLang="zh-CN" dirty="0">
                <a:solidFill>
                  <a:srgbClr val="C00000"/>
                </a:solidFill>
              </a:rPr>
              <a:t>(3) or fork(2) instead.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816078-B69D-9949-852D-E744EC421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7985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77A51-13C5-2A44-9458-42D41F96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的替代接口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31E8A-6826-934E-87D5-15ED043D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posix_spawn:</a:t>
            </a:r>
            <a:r>
              <a:rPr kumimoji="1" lang="zh-CN" altLang="en-US"/>
              <a:t> 相当于</a:t>
            </a:r>
            <a:r>
              <a:rPr kumimoji="1" lang="en-US" altLang="zh-CN"/>
              <a:t>fork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exec</a:t>
            </a:r>
          </a:p>
          <a:p>
            <a:pPr lvl="1"/>
            <a:r>
              <a:rPr kumimoji="1" lang="zh-CN" altLang="en-US"/>
              <a:t>优点：可扩展性、性能较好</a:t>
            </a:r>
            <a:endParaRPr kumimoji="1" lang="en-US" altLang="zh-CN"/>
          </a:p>
          <a:p>
            <a:pPr lvl="1"/>
            <a:r>
              <a:rPr kumimoji="1" lang="zh-CN" altLang="en-US"/>
              <a:t>缺点：不如</a:t>
            </a:r>
            <a:r>
              <a:rPr kumimoji="1" lang="en-US" altLang="zh-CN"/>
              <a:t>fork</a:t>
            </a:r>
            <a:r>
              <a:rPr kumimoji="1" lang="zh-CN" altLang="en-US"/>
              <a:t>灵活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en-US" altLang="zh-CN"/>
              <a:t>clone:</a:t>
            </a:r>
            <a:r>
              <a:rPr kumimoji="1" lang="zh-CN" altLang="en-US"/>
              <a:t> </a:t>
            </a:r>
            <a:r>
              <a:rPr kumimoji="1" lang="en-US" altLang="zh-CN"/>
              <a:t>fork</a:t>
            </a:r>
            <a:r>
              <a:rPr kumimoji="1" lang="zh-CN" altLang="en-US"/>
              <a:t>的“进阶版”，可以选择性地不拷贝内存</a:t>
            </a:r>
            <a:endParaRPr kumimoji="1" lang="en-US" altLang="zh-CN"/>
          </a:p>
          <a:p>
            <a:pPr lvl="1"/>
            <a:r>
              <a:rPr kumimoji="1" lang="zh-CN" altLang="en-US"/>
              <a:t>优点：高度可控，可依照需求调整</a:t>
            </a:r>
            <a:endParaRPr kumimoji="1" lang="en-US" altLang="zh-CN"/>
          </a:p>
          <a:p>
            <a:pPr lvl="1"/>
            <a:r>
              <a:rPr kumimoji="1" lang="zh-CN" altLang="en-US"/>
              <a:t>缺点：接口比</a:t>
            </a:r>
            <a:r>
              <a:rPr kumimoji="1" lang="en-US" altLang="zh-CN"/>
              <a:t>fork</a:t>
            </a:r>
            <a:r>
              <a:rPr kumimoji="1" lang="zh-CN" altLang="en-US"/>
              <a:t>复杂，选择性拷贝容易出错</a:t>
            </a:r>
            <a:endParaRPr kumimoji="1" lang="en-US" altLang="zh-CN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5F4C8-ABAF-CE48-8760-EA836A74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051D7-7459-C54D-B438-A99F75FF5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47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 err="1"/>
              <a:t>ChCore</a:t>
            </a:r>
            <a:r>
              <a:rPr lang="zh-CN" altLang="en-US" dirty="0"/>
              <a:t>微内核进程管理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544432"/>
            <a:ext cx="7772400" cy="125015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274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FCE7-6D75-E766-939D-6C82064C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回顾：微内核的解耦设计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66BAF-4AE9-53C0-19EB-9CE39A89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与宏内核相比，微内核把操作系统功能解耦并移到用户态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称为系统服务（如内存管理服务）</a:t>
            </a:r>
            <a:endParaRPr kumimoji="1" lang="en-US" altLang="zh-CN" dirty="0"/>
          </a:p>
          <a:p>
            <a:r>
              <a:rPr kumimoji="1" lang="zh-CN" altLang="en-US" dirty="0"/>
              <a:t>进程管理也不例外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ChCore</a:t>
            </a:r>
            <a:r>
              <a:rPr kumimoji="1" lang="zh-CN" altLang="en-US" dirty="0"/>
              <a:t>提供了进程管理的模块：</a:t>
            </a:r>
            <a:r>
              <a:rPr kumimoji="1" lang="zh-CN" altLang="en-US" b="1" dirty="0"/>
              <a:t>进程管理器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宏内核中的数据结构（如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）也相应要解耦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0CE2B-4C8D-AF76-9E48-4547053D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0665EFD-3D1A-12EA-DF20-74C7CEEADE40}"/>
              </a:ext>
            </a:extLst>
          </p:cNvPr>
          <p:cNvSpPr/>
          <p:nvPr/>
        </p:nvSpPr>
        <p:spPr>
          <a:xfrm>
            <a:off x="3257854" y="48829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A114A4A-7C80-BB0A-885D-3147E5E10CC3}"/>
              </a:ext>
            </a:extLst>
          </p:cNvPr>
          <p:cNvCxnSpPr>
            <a:cxnSpLocks/>
          </p:cNvCxnSpPr>
          <p:nvPr/>
        </p:nvCxnSpPr>
        <p:spPr>
          <a:xfrm>
            <a:off x="2519772" y="4767261"/>
            <a:ext cx="219624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62E5AEB-3D16-2AF5-8A53-FF8AFCD6EDEF}"/>
              </a:ext>
            </a:extLst>
          </p:cNvPr>
          <p:cNvSpPr txBox="1"/>
          <p:nvPr/>
        </p:nvSpPr>
        <p:spPr>
          <a:xfrm>
            <a:off x="2999292" y="52319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微内核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51BEA0C-67B9-58AB-FE2D-56DB77993609}"/>
              </a:ext>
            </a:extLst>
          </p:cNvPr>
          <p:cNvSpPr/>
          <p:nvPr/>
        </p:nvSpPr>
        <p:spPr>
          <a:xfrm>
            <a:off x="2843808" y="4335213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E2FF78F-673A-666A-C9BB-97FD0094CF6D}"/>
              </a:ext>
            </a:extLst>
          </p:cNvPr>
          <p:cNvSpPr/>
          <p:nvPr/>
        </p:nvSpPr>
        <p:spPr>
          <a:xfrm>
            <a:off x="3329861" y="421090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2FCA355-3B9A-FD3E-51D4-F8CF2086263F}"/>
              </a:ext>
            </a:extLst>
          </p:cNvPr>
          <p:cNvSpPr/>
          <p:nvPr/>
        </p:nvSpPr>
        <p:spPr>
          <a:xfrm>
            <a:off x="3768443" y="446742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9098BDE-524D-0824-6271-9A61B42EBD31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2951820" y="4551237"/>
            <a:ext cx="358761" cy="38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6DABC77-FA71-C5A4-D86D-47C8908AB00F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H="1" flipV="1">
            <a:off x="3437873" y="4426930"/>
            <a:ext cx="1" cy="456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98B36D2-E721-C08D-0509-756FE67D9F6D}"/>
              </a:ext>
            </a:extLst>
          </p:cNvPr>
          <p:cNvCxnSpPr>
            <a:cxnSpLocks/>
            <a:stCxn id="5" idx="7"/>
            <a:endCxn id="17" idx="3"/>
          </p:cNvCxnSpPr>
          <p:nvPr/>
        </p:nvCxnSpPr>
        <p:spPr>
          <a:xfrm flipV="1">
            <a:off x="3565167" y="4651812"/>
            <a:ext cx="234912" cy="283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415A8-E2E7-C883-0963-00CAD0C30B1F}"/>
              </a:ext>
            </a:extLst>
          </p:cNvPr>
          <p:cNvSpPr txBox="1"/>
          <p:nvPr/>
        </p:nvSpPr>
        <p:spPr>
          <a:xfrm>
            <a:off x="3617894" y="41324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进程管理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2E2601-7E13-B736-18F0-9F57C6BE9417}"/>
              </a:ext>
            </a:extLst>
          </p:cNvPr>
          <p:cNvSpPr txBox="1"/>
          <p:nvPr/>
        </p:nvSpPr>
        <p:spPr>
          <a:xfrm>
            <a:off x="2999292" y="38765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文件管理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468070-BDF8-E515-6AF2-0C3BB032BE63}"/>
              </a:ext>
            </a:extLst>
          </p:cNvPr>
          <p:cNvSpPr txBox="1"/>
          <p:nvPr/>
        </p:nvSpPr>
        <p:spPr>
          <a:xfrm>
            <a:off x="2337040" y="405701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内存管理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A6EFA-9D56-5AEF-81B0-3A92943C839F}"/>
              </a:ext>
            </a:extLst>
          </p:cNvPr>
          <p:cNvSpPr txBox="1"/>
          <p:nvPr/>
        </p:nvSpPr>
        <p:spPr>
          <a:xfrm>
            <a:off x="3984467" y="476081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内核态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66B505-E71D-B984-656C-018409CA363A}"/>
              </a:ext>
            </a:extLst>
          </p:cNvPr>
          <p:cNvSpPr txBox="1"/>
          <p:nvPr/>
        </p:nvSpPr>
        <p:spPr>
          <a:xfrm>
            <a:off x="3989335" y="444662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用户态</a:t>
            </a:r>
          </a:p>
        </p:txBody>
      </p:sp>
    </p:spTree>
    <p:extLst>
      <p:ext uri="{BB962C8B-B14F-4D97-AF65-F5344CB8AC3E}">
        <p14:creationId xmlns:p14="http://schemas.microsoft.com/office/powerpoint/2010/main" val="393572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AB372-15AB-59B7-0EDF-51B7CFED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31876-A96B-1CF5-1D2C-BF022BA8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内核态：</a:t>
            </a:r>
            <a:r>
              <a:rPr kumimoji="1" lang="en-US" altLang="zh-CN" dirty="0" err="1"/>
              <a:t>cap_group</a:t>
            </a:r>
            <a:r>
              <a:rPr kumimoji="1" lang="en-US" altLang="zh-CN" dirty="0"/>
              <a:t> (</a:t>
            </a:r>
            <a:r>
              <a:rPr kumimoji="1" lang="zh-CN" altLang="en-US" dirty="0"/>
              <a:t>能力组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将资源（进程、内核栈、虚拟地址空间）均抽象为对象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访问对象的凭证称为</a:t>
            </a:r>
            <a:r>
              <a:rPr kumimoji="1" lang="zh-CN" altLang="en-US" b="1" dirty="0">
                <a:solidFill>
                  <a:srgbClr val="C00000"/>
                </a:solidFill>
              </a:rPr>
              <a:t>能力</a:t>
            </a:r>
            <a:r>
              <a:rPr kumimoji="1" lang="zh-CN" altLang="en-US" dirty="0"/>
              <a:t>，而进程是分配和管理资源的基本单位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F147D-D6C4-6CB9-0556-7C951773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FBCAE5-A23A-304B-B3FF-6C8C1DA5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36" y="2945424"/>
            <a:ext cx="5038328" cy="27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8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AB372-15AB-59B7-0EDF-51B7CFED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31876-A96B-1CF5-1D2C-BF022BA8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内核态：</a:t>
            </a:r>
            <a:r>
              <a:rPr kumimoji="1" lang="en-US" altLang="zh-CN" dirty="0" err="1"/>
              <a:t>cap_group</a:t>
            </a:r>
            <a:r>
              <a:rPr kumimoji="1" lang="en-US" altLang="zh-CN" dirty="0"/>
              <a:t> (</a:t>
            </a:r>
            <a:r>
              <a:rPr kumimoji="1" lang="zh-CN" altLang="en-US" dirty="0"/>
              <a:t>能力组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用户态：</a:t>
            </a:r>
            <a:r>
              <a:rPr kumimoji="1" lang="en-US" altLang="zh-CN" dirty="0"/>
              <a:t>proc</a:t>
            </a:r>
          </a:p>
          <a:p>
            <a:pPr lvl="1"/>
            <a:r>
              <a:rPr kumimoji="1" lang="zh-CN" altLang="en-US" dirty="0"/>
              <a:t>除内核中的资源（如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）均移到用户态管理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F147D-D6C4-6CB9-0556-7C951773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FBCAE5-A23A-304B-B3FF-6C8C1DA5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36" y="2945424"/>
            <a:ext cx="5038328" cy="27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3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0BF4D-EFD2-E2C7-3DF3-DEA14948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ChChore</a:t>
            </a:r>
            <a:r>
              <a:rPr kumimoji="1" lang="zh-CN" altLang="en-US" dirty="0"/>
              <a:t>的进程创建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15F6D-5FF1-5BEE-8733-3AD31CF4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逻辑与</a:t>
            </a:r>
            <a:r>
              <a:rPr kumimoji="1" lang="en-US" altLang="zh-CN" dirty="0" err="1"/>
              <a:t>process_create</a:t>
            </a:r>
            <a:r>
              <a:rPr kumimoji="1" lang="zh-CN" altLang="en-US" dirty="0"/>
              <a:t>相似，但使用</a:t>
            </a:r>
            <a:r>
              <a:rPr kumimoji="1" lang="zh-CN" altLang="en-US" dirty="0">
                <a:solidFill>
                  <a:srgbClr val="C00000"/>
                </a:solidFill>
              </a:rPr>
              <a:t>微内核</a:t>
            </a:r>
            <a:r>
              <a:rPr kumimoji="1" lang="zh-CN" altLang="en-US" dirty="0"/>
              <a:t>风格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很多功能都在用户态完成！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9C5BC6-DC37-7C5A-ACC0-1FBB8615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AB4542-FBF0-7AA8-0BB1-087CA53D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7" y="2290728"/>
            <a:ext cx="3480408" cy="3424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74616E-9D67-9660-9264-49966EA6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91" y="2731062"/>
            <a:ext cx="4260037" cy="24699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903E3-8EEE-99FA-958B-8881E1EEE96D}"/>
              </a:ext>
            </a:extLst>
          </p:cNvPr>
          <p:cNvSpPr txBox="1"/>
          <p:nvPr/>
        </p:nvSpPr>
        <p:spPr>
          <a:xfrm>
            <a:off x="4724402" y="2392508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只有分配更多资源（如物理内存）才进入内核</a:t>
            </a:r>
          </a:p>
        </p:txBody>
      </p:sp>
      <p:sp>
        <p:nvSpPr>
          <p:cNvPr id="8" name="左中括号 7">
            <a:extLst>
              <a:ext uri="{FF2B5EF4-FFF2-40B4-BE49-F238E27FC236}">
                <a16:creationId xmlns:a16="http://schemas.microsoft.com/office/drawing/2014/main" id="{89A5E7C3-004C-665A-0C6F-D8D9CFB9941B}"/>
              </a:ext>
            </a:extLst>
          </p:cNvPr>
          <p:cNvSpPr/>
          <p:nvPr/>
        </p:nvSpPr>
        <p:spPr>
          <a:xfrm>
            <a:off x="850596" y="3073524"/>
            <a:ext cx="48995" cy="36743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8E6033-B5FE-B206-CF9C-8620AA9FD3C1}"/>
              </a:ext>
            </a:extLst>
          </p:cNvPr>
          <p:cNvSpPr txBox="1"/>
          <p:nvPr/>
        </p:nvSpPr>
        <p:spPr>
          <a:xfrm>
            <a:off x="50086" y="3032761"/>
            <a:ext cx="81304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b="1" dirty="0"/>
              <a:t>进程创建</a:t>
            </a:r>
            <a:endParaRPr kumimoji="1" lang="en-US" altLang="zh-CN" sz="1050" b="1" dirty="0"/>
          </a:p>
          <a:p>
            <a:pPr algn="ctr"/>
            <a:r>
              <a:rPr kumimoji="1" lang="zh-CN" altLang="en-US" sz="700" b="1" dirty="0"/>
              <a:t>（包括内核数据</a:t>
            </a:r>
            <a:endParaRPr kumimoji="1" lang="en-US" altLang="zh-CN" sz="700" b="1" dirty="0"/>
          </a:p>
          <a:p>
            <a:pPr algn="ctr"/>
            <a:r>
              <a:rPr kumimoji="1" lang="zh-CN" altLang="en-US" sz="700" b="1" dirty="0"/>
              <a:t>结构初始化）</a:t>
            </a: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0DA0E474-5202-0C8F-C96A-DCC578276408}"/>
              </a:ext>
            </a:extLst>
          </p:cNvPr>
          <p:cNvSpPr/>
          <p:nvPr/>
        </p:nvSpPr>
        <p:spPr>
          <a:xfrm>
            <a:off x="850596" y="3709523"/>
            <a:ext cx="58862" cy="102846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3B1587-CB94-8D89-187C-63301658DA1A}"/>
              </a:ext>
            </a:extLst>
          </p:cNvPr>
          <p:cNvSpPr txBox="1"/>
          <p:nvPr/>
        </p:nvSpPr>
        <p:spPr>
          <a:xfrm>
            <a:off x="31796" y="4042333"/>
            <a:ext cx="8579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b="1" dirty="0"/>
              <a:t>准备运行时</a:t>
            </a:r>
            <a:endParaRPr kumimoji="1" lang="en-US" altLang="zh-CN" sz="1050" b="1" dirty="0"/>
          </a:p>
          <a:p>
            <a:pPr algn="ctr"/>
            <a:r>
              <a:rPr kumimoji="1" lang="zh-CN" altLang="en-US" sz="1050" b="1" dirty="0"/>
              <a:t>环境</a:t>
            </a: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10FFE52D-FD62-448C-73A0-CDB823AF1C26}"/>
              </a:ext>
            </a:extLst>
          </p:cNvPr>
          <p:cNvSpPr/>
          <p:nvPr/>
        </p:nvSpPr>
        <p:spPr>
          <a:xfrm>
            <a:off x="846825" y="4806841"/>
            <a:ext cx="58862" cy="67929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92B70C-DB55-A4BA-ACED-D9910EAFE652}"/>
              </a:ext>
            </a:extLst>
          </p:cNvPr>
          <p:cNvSpPr txBox="1"/>
          <p:nvPr/>
        </p:nvSpPr>
        <p:spPr>
          <a:xfrm>
            <a:off x="31801" y="4938026"/>
            <a:ext cx="8579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b="1" dirty="0"/>
              <a:t>可执行文件</a:t>
            </a:r>
            <a:endParaRPr kumimoji="1" lang="en-US" altLang="zh-CN" sz="1050" b="1" dirty="0"/>
          </a:p>
          <a:p>
            <a:pPr algn="ctr"/>
            <a:r>
              <a:rPr kumimoji="1" lang="zh-CN" altLang="en-US" sz="1050" b="1" dirty="0"/>
              <a:t>加载</a:t>
            </a:r>
          </a:p>
        </p:txBody>
      </p:sp>
    </p:spTree>
    <p:extLst>
      <p:ext uri="{BB962C8B-B14F-4D97-AF65-F5344CB8AC3E}">
        <p14:creationId xmlns:p14="http://schemas.microsoft.com/office/powerpoint/2010/main" val="296688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进程切换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68" y="3614871"/>
            <a:ext cx="7772400" cy="1250156"/>
          </a:xfrm>
        </p:spPr>
        <p:txBody>
          <a:bodyPr/>
          <a:lstStyle/>
          <a:p>
            <a:r>
              <a:rPr lang="zh-CN" altLang="en-US" dirty="0"/>
              <a:t>基本步骤 </a:t>
            </a:r>
            <a:r>
              <a:rPr lang="en-US" altLang="zh-CN" dirty="0"/>
              <a:t>– </a:t>
            </a:r>
            <a:r>
              <a:rPr lang="zh-CN" altLang="en-US" dirty="0"/>
              <a:t>处理器上下文结构 </a:t>
            </a:r>
            <a:r>
              <a:rPr lang="en-US" altLang="zh-CN" dirty="0"/>
              <a:t>–</a:t>
            </a:r>
            <a:r>
              <a:rPr lang="zh-CN" altLang="en-US" dirty="0"/>
              <a:t> 切换过程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3291F-9B8C-0D4A-B9AB-449452A7B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73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进程切换的基本步骤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需要进出内核，共包含五个步骤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dirty="0"/>
              <a:t>进入内核态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保存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b="1" dirty="0">
                <a:solidFill>
                  <a:srgbClr val="C00000"/>
                </a:solidFill>
              </a:rPr>
              <a:t>进程上下文</a:t>
            </a:r>
            <a:r>
              <a:rPr kumimoji="1" lang="zh-CN" altLang="en-US" dirty="0"/>
              <a:t>切换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恢复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dirty="0"/>
              <a:t>返回用户态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AA9AE-8C61-2541-A924-D49424F39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2ABFB5-63C4-F51F-FF36-E2B64A3D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17340"/>
            <a:ext cx="3549807" cy="35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DCD65-2359-7BF4-AC1E-C7C57105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回顾：进程的状态数据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796B8-F011-7F2F-5344-F9685FB8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操作系统提供进程的抽象用于管理应用程序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进程标识号（</a:t>
            </a:r>
            <a:r>
              <a:rPr kumimoji="1" lang="en-US" altLang="zh-CN" dirty="0"/>
              <a:t>Process ID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PID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运行状态</a:t>
            </a:r>
            <a:endParaRPr kumimoji="1" lang="en-US" altLang="zh-CN" dirty="0"/>
          </a:p>
          <a:p>
            <a:pPr lvl="2"/>
            <a:r>
              <a:rPr kumimoji="1" lang="zh-CN" altLang="en-US" b="1" dirty="0"/>
              <a:t>处理器上下文（</a:t>
            </a:r>
            <a:r>
              <a:rPr kumimoji="1" lang="en-US" altLang="zh-CN" b="1" dirty="0"/>
              <a:t>CPU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Context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打开的文件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52B72-3F01-71CC-907C-76542203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195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DBF41-0996-1C6C-8842-7E26E12D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处理器上下文</a:t>
            </a:r>
            <a:r>
              <a:rPr kumimoji="1" lang="en-US" altLang="zh-CN" dirty="0"/>
              <a:t> vs. </a:t>
            </a:r>
            <a:r>
              <a:rPr kumimoji="1" lang="zh-CN" altLang="en-US" dirty="0"/>
              <a:t>进程上下文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A1030-0F6A-B81A-18DE-EB9D38DB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有两个“上下文”概念，如何辨析？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处理器上下文：</a:t>
            </a:r>
            <a:r>
              <a:rPr kumimoji="1" lang="zh-CN" altLang="en-US" dirty="0">
                <a:highlight>
                  <a:srgbClr val="FFFF00"/>
                </a:highlight>
              </a:rPr>
              <a:t>用于保存切换时的寄存器状态</a:t>
            </a:r>
            <a:r>
              <a:rPr kumimoji="1" lang="zh-CN" altLang="en-US" dirty="0"/>
              <a:t>（</a:t>
            </a:r>
            <a:r>
              <a:rPr kumimoji="1" lang="zh-CN" altLang="en-US" b="1" dirty="0"/>
              <a:t>硬件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在每个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中均有保存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进程上下文：表示目前操作系统正以哪个进程的身份运行（</a:t>
            </a:r>
            <a:r>
              <a:rPr kumimoji="1" lang="zh-CN" altLang="en-US" b="1" dirty="0"/>
              <a:t>软件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通常使用一个指向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的全局指针表示（代码中的</a:t>
            </a:r>
            <a:r>
              <a:rPr kumimoji="1" lang="en-US" altLang="zh-CN" dirty="0" err="1"/>
              <a:t>curr_proc</a:t>
            </a:r>
            <a:r>
              <a:rPr kumimoji="1" lang="en-US" altLang="zh-CN" dirty="0"/>
              <a:t>)</a:t>
            </a:r>
          </a:p>
          <a:p>
            <a:pPr lvl="1"/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FD0159-1C66-441A-377A-5D4FB07F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9E7B4A-5B6A-4FC1-A4AC-7AA011ABA7AE}"/>
              </a:ext>
            </a:extLst>
          </p:cNvPr>
          <p:cNvSpPr/>
          <p:nvPr/>
        </p:nvSpPr>
        <p:spPr>
          <a:xfrm>
            <a:off x="1259632" y="436942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D03D17-C8E0-DC17-CFA6-0D5E7EF9B5EA}"/>
              </a:ext>
            </a:extLst>
          </p:cNvPr>
          <p:cNvSpPr txBox="1"/>
          <p:nvPr/>
        </p:nvSpPr>
        <p:spPr>
          <a:xfrm>
            <a:off x="1330110" y="442110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53C2A7-6CC9-9098-85E8-9DF0E79F514D}"/>
              </a:ext>
            </a:extLst>
          </p:cNvPr>
          <p:cNvSpPr/>
          <p:nvPr/>
        </p:nvSpPr>
        <p:spPr>
          <a:xfrm>
            <a:off x="2598051" y="395767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A50FD-29BD-DC47-2944-D2E74D97D60B}"/>
              </a:ext>
            </a:extLst>
          </p:cNvPr>
          <p:cNvSpPr txBox="1"/>
          <p:nvPr/>
        </p:nvSpPr>
        <p:spPr>
          <a:xfrm>
            <a:off x="2553914" y="395200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1E52D4-D226-1805-A75A-564EE24DEE0A}"/>
              </a:ext>
            </a:extLst>
          </p:cNvPr>
          <p:cNvSpPr/>
          <p:nvPr/>
        </p:nvSpPr>
        <p:spPr>
          <a:xfrm>
            <a:off x="2585762" y="444567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62DDB6-3870-C0DB-4E61-8D1C3456CB92}"/>
              </a:ext>
            </a:extLst>
          </p:cNvPr>
          <p:cNvSpPr txBox="1"/>
          <p:nvPr/>
        </p:nvSpPr>
        <p:spPr>
          <a:xfrm>
            <a:off x="2698185" y="445162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C009EE-6CA2-85D6-F474-B21CAFC9892D}"/>
              </a:ext>
            </a:extLst>
          </p:cNvPr>
          <p:cNvSpPr/>
          <p:nvPr/>
        </p:nvSpPr>
        <p:spPr>
          <a:xfrm>
            <a:off x="2581868" y="493394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48E5A0-C59F-D5AA-6685-0B9F0C2B319E}"/>
              </a:ext>
            </a:extLst>
          </p:cNvPr>
          <p:cNvSpPr txBox="1"/>
          <p:nvPr/>
        </p:nvSpPr>
        <p:spPr>
          <a:xfrm>
            <a:off x="2781388" y="495583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solidFill>
                  <a:srgbClr val="C00000"/>
                </a:solidFill>
              </a:rPr>
              <a:t>ctx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A41680E-2D00-ABDD-1CAA-C27AB235053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072569" y="411776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53EEC66-8F15-BFF8-C1A6-10985394B03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072569" y="460577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1ED68E7-D58C-0158-344A-F0D5B18D3B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072569" y="460577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5188F9F-76B5-FD56-6E93-B2141970D9F9}"/>
              </a:ext>
            </a:extLst>
          </p:cNvPr>
          <p:cNvSpPr txBox="1"/>
          <p:nvPr/>
        </p:nvSpPr>
        <p:spPr>
          <a:xfrm>
            <a:off x="3423658" y="492763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处理器上下文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CC2B2A1-FB7F-106A-70B2-B2BFA2D5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34" y="3595090"/>
            <a:ext cx="3076543" cy="20213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66F4940-1574-6DEE-5772-803D3E3F53EF}"/>
              </a:ext>
            </a:extLst>
          </p:cNvPr>
          <p:cNvSpPr/>
          <p:nvPr/>
        </p:nvSpPr>
        <p:spPr>
          <a:xfrm>
            <a:off x="6051765" y="4009628"/>
            <a:ext cx="712879" cy="149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3CF187-9F8B-FBD6-D9CE-022C08E58965}"/>
              </a:ext>
            </a:extLst>
          </p:cNvPr>
          <p:cNvSpPr txBox="1"/>
          <p:nvPr/>
        </p:nvSpPr>
        <p:spPr>
          <a:xfrm>
            <a:off x="7271748" y="381505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进程上下文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054BE5-8637-9B71-19EE-D8BD6264BBA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764644" y="3968948"/>
            <a:ext cx="507104" cy="1156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47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55156-AFAD-4D11-DDCC-80F2920C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回顾：处理器上下文的结构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6D55E-5870-CAF3-2BC5-5800EEF4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哪些寄存器是需要保存的？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通用寄存器：所有（</a:t>
            </a:r>
            <a:r>
              <a:rPr kumimoji="1" lang="en-US" altLang="zh-CN" dirty="0"/>
              <a:t>X0-X30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特殊寄存器：</a:t>
            </a:r>
            <a:r>
              <a:rPr kumimoji="1" lang="en-US" altLang="zh-CN" dirty="0"/>
              <a:t>SP_EL0 (</a:t>
            </a:r>
            <a:r>
              <a:rPr kumimoji="1" lang="zh-CN" altLang="en-US" dirty="0"/>
              <a:t>栈寄存器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系统寄存器：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（对应</a:t>
            </a:r>
            <a:r>
              <a:rPr kumimoji="1" lang="en-US" altLang="zh-CN" dirty="0"/>
              <a:t>PC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 SPSR_EL1</a:t>
            </a:r>
            <a:r>
              <a:rPr kumimoji="1" lang="zh-CN" altLang="en-US" dirty="0"/>
              <a:t>（对应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2B073D-1BDC-881C-30EE-2657E758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ACFFB6-E8A2-B349-8D4D-2BA3AA41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270926"/>
            <a:ext cx="4579888" cy="24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8AB0-D81C-2F0C-0594-73D1DE20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进程的切换节点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BA1C3-87DF-0527-4D89-3EB671404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什么时候切换进程？所有调用</a:t>
            </a:r>
            <a:r>
              <a:rPr kumimoji="1" lang="en-US" altLang="zh-CN" dirty="0"/>
              <a:t>schedule()</a:t>
            </a:r>
            <a:r>
              <a:rPr kumimoji="1" lang="zh-CN" altLang="en-US" dirty="0"/>
              <a:t>的地方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告知内核选择下一个执行的进程，也就涉及到了进程的</a:t>
            </a:r>
            <a:r>
              <a:rPr kumimoji="1" lang="zh-CN" altLang="en-US" b="1" dirty="0"/>
              <a:t>切换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B6E431-21A1-4F02-43A2-4D296688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95710E-61C4-4CAF-4DE4-710906E2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275338"/>
            <a:ext cx="3560080" cy="1925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553B1-1B7B-EE6F-B2C5-E9460715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056286"/>
            <a:ext cx="4894312" cy="23638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932819-83B8-2C3F-0146-6002BC9F1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074" y="2497210"/>
            <a:ext cx="3663979" cy="3239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46EBDCB-056B-E08F-79E7-DB434EBF1312}"/>
              </a:ext>
            </a:extLst>
          </p:cNvPr>
          <p:cNvSpPr/>
          <p:nvPr/>
        </p:nvSpPr>
        <p:spPr>
          <a:xfrm>
            <a:off x="467544" y="4845600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8A0376-8F46-0EFC-97C6-A74282B0C563}"/>
              </a:ext>
            </a:extLst>
          </p:cNvPr>
          <p:cNvSpPr/>
          <p:nvPr/>
        </p:nvSpPr>
        <p:spPr>
          <a:xfrm>
            <a:off x="3131840" y="4309491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94EA14-0EEF-ED00-0A92-29B0615D42AA}"/>
              </a:ext>
            </a:extLst>
          </p:cNvPr>
          <p:cNvSpPr/>
          <p:nvPr/>
        </p:nvSpPr>
        <p:spPr>
          <a:xfrm>
            <a:off x="6200298" y="4701584"/>
            <a:ext cx="819974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756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进程切换的全过程（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p0</a:t>
            </a:r>
            <a:r>
              <a:rPr kumimoji="1" lang="zh-CN" altLang="en-US" dirty="0"/>
              <a:t>进入内核态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由硬件完成部分寄存器保存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分别自动保存到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SPSR_EL1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588315-A365-1729-8218-FC591E9D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35" y="2428066"/>
            <a:ext cx="4371330" cy="31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1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000" dirty="0"/>
              <a:t>进程切换的全过程（</a:t>
            </a:r>
            <a:r>
              <a:rPr kumimoji="1" lang="en-US" altLang="zh-CN" sz="3000" dirty="0"/>
              <a:t>2</a:t>
            </a:r>
            <a:r>
              <a:rPr kumimoji="1" lang="zh-CN" altLang="en-US" sz="3000" dirty="0"/>
              <a:t>）：</a:t>
            </a:r>
            <a:r>
              <a:rPr kumimoji="1" lang="en-US" altLang="zh-CN" sz="3000" dirty="0"/>
              <a:t>p0</a:t>
            </a:r>
            <a:r>
              <a:rPr kumimoji="1" lang="zh-CN" altLang="en-US" sz="3000" dirty="0"/>
              <a:t>处理器上下文保存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将处理器中的寄存器值保存到处理器上下文对应的位置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BF13F9-B8B0-132B-E1F7-A62F555F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50" y="2457783"/>
            <a:ext cx="4354196" cy="30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06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/>
              <a:t>进程切换的全过程（</a:t>
            </a:r>
            <a:r>
              <a:rPr kumimoji="1" lang="en-US" altLang="zh-CN" sz="3000" dirty="0"/>
              <a:t>3.1</a:t>
            </a:r>
            <a:r>
              <a:rPr kumimoji="1" lang="zh-CN" altLang="en-US" sz="3000" dirty="0"/>
              <a:t>）：虚拟地址空间切换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设置页表相关寄存器（</a:t>
            </a:r>
            <a:r>
              <a:rPr kumimoji="1" lang="en-US" altLang="zh-CN" dirty="0"/>
              <a:t>TTBR0_EL1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中保存的页表基地址赋值给</a:t>
            </a:r>
            <a:r>
              <a:rPr kumimoji="1" lang="en-US" altLang="zh-CN" dirty="0"/>
              <a:t>TTBR0_EL1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27E23C-3AB6-D5C9-57B2-B5326FF8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2709798"/>
            <a:ext cx="3971527" cy="276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75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3.2</a:t>
            </a:r>
            <a:r>
              <a:rPr kumimoji="1" lang="zh-CN" altLang="en-US" sz="3200" dirty="0"/>
              <a:t>）：内核栈切换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设置内核中的栈寄存器</a:t>
            </a:r>
            <a:r>
              <a:rPr kumimoji="1" lang="en-US" altLang="zh-CN" dirty="0"/>
              <a:t>SP_EL1</a:t>
            </a:r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中保存的内核栈顶地址赋值给</a:t>
            </a:r>
            <a:r>
              <a:rPr kumimoji="1" lang="en-US" altLang="zh-CN" dirty="0"/>
              <a:t>SP_EL1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058295-D5BA-DFD5-AD2A-1115BAD6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10" y="2379446"/>
            <a:ext cx="4390380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01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3.3</a:t>
            </a:r>
            <a:r>
              <a:rPr kumimoji="1" lang="zh-CN" altLang="en-US" sz="3200" dirty="0"/>
              <a:t>）：进程上下文切换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</a:t>
            </a:r>
            <a:r>
              <a:rPr kumimoji="1" lang="en-US" altLang="zh-CN" dirty="0" err="1"/>
              <a:t>cur_proc</a:t>
            </a:r>
            <a:r>
              <a:rPr kumimoji="1" lang="zh-CN" altLang="en-US" dirty="0"/>
              <a:t>为之后要执行的进程（</a:t>
            </a:r>
            <a:r>
              <a:rPr kumimoji="1" lang="en-US" altLang="zh-CN" dirty="0"/>
              <a:t>p1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表明之后操作系统将以</a:t>
            </a:r>
            <a:r>
              <a:rPr kumimoji="1" lang="en-US" altLang="zh-CN" dirty="0"/>
              <a:t>p1</a:t>
            </a:r>
            <a:r>
              <a:rPr kumimoji="1" lang="zh-CN" altLang="en-US" dirty="0"/>
              <a:t>的身份运行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DCD31D2-07D8-454E-30EB-602CE5A29E18}"/>
              </a:ext>
            </a:extLst>
          </p:cNvPr>
          <p:cNvCxnSpPr/>
          <p:nvPr/>
        </p:nvCxnSpPr>
        <p:spPr>
          <a:xfrm>
            <a:off x="5934981" y="2425452"/>
            <a:ext cx="0" cy="32895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E9CB084-F197-7E18-FEC6-CD7C5445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92" y="2488176"/>
            <a:ext cx="1646918" cy="370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B70904-25F2-C3AB-40E0-2B43EAE5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494545"/>
            <a:ext cx="4390380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5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4</a:t>
            </a:r>
            <a:r>
              <a:rPr kumimoji="1" lang="zh-CN" altLang="en-US" sz="3200" dirty="0"/>
              <a:t>）：</a:t>
            </a:r>
            <a:r>
              <a:rPr kumimoji="1" lang="en-US" altLang="zh-CN" sz="3200" dirty="0"/>
              <a:t>p1</a:t>
            </a:r>
            <a:r>
              <a:rPr kumimoji="1" lang="zh-CN" altLang="en-US" sz="3200" dirty="0"/>
              <a:t>处理器上下文恢复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从处理器上下文中加载各寄存器的值，放入对应寄存器中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95BB7D-9ACE-140B-5D19-4C8BE5F0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10" y="2416144"/>
            <a:ext cx="4415780" cy="30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5</a:t>
            </a:r>
            <a:r>
              <a:rPr kumimoji="1" lang="zh-CN" altLang="en-US" sz="3200" dirty="0"/>
              <a:t>）：</a:t>
            </a:r>
            <a:r>
              <a:rPr kumimoji="1" lang="en-US" altLang="zh-CN" sz="3200" dirty="0"/>
              <a:t>p1</a:t>
            </a:r>
            <a:r>
              <a:rPr kumimoji="1" lang="zh-CN" altLang="en-US" sz="3200" dirty="0"/>
              <a:t>处理器上下文恢复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由硬件自动恢复部分寄存器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SPSR_EL1</a:t>
            </a:r>
            <a:r>
              <a:rPr kumimoji="1" lang="zh-CN" altLang="en-US" dirty="0"/>
              <a:t>中的值自动保存到</a:t>
            </a:r>
            <a:r>
              <a:rPr kumimoji="1" lang="en-US" altLang="zh-CN" dirty="0"/>
              <a:t>PC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41C46-FC1B-5BC5-57FD-351409CC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44" y="2281436"/>
            <a:ext cx="4665712" cy="33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回顾：处理器上下文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(CPU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Context)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操作系统为每个进程维护</a:t>
            </a:r>
            <a:r>
              <a:rPr kumimoji="1" lang="zh-CN" altLang="en-US" dirty="0">
                <a:solidFill>
                  <a:srgbClr val="C00000"/>
                </a:solidFill>
              </a:rPr>
              <a:t>处理器上下文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包含恢复进程执行所需要的状态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思考：进程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执行到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函数任意一条指令，切换到进程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执行，一段时间后，再切回到进程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为完成此过程，有哪些状态需要保存？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具体包括：</a:t>
            </a:r>
            <a:endParaRPr kumimoji="1" lang="en-US" altLang="zh-CN" sz="1600" dirty="0"/>
          </a:p>
          <a:p>
            <a:pPr lvl="2"/>
            <a:r>
              <a:rPr kumimoji="1" lang="en-US" altLang="zh-CN" b="1" dirty="0">
                <a:solidFill>
                  <a:srgbClr val="C00000"/>
                </a:solidFill>
              </a:rPr>
              <a:t>PC</a:t>
            </a:r>
            <a:r>
              <a:rPr kumimoji="1" lang="zh-CN" altLang="en-US" b="1" dirty="0">
                <a:solidFill>
                  <a:srgbClr val="C00000"/>
                </a:solidFill>
              </a:rPr>
              <a:t>寄存器值，栈寄存器值，通用寄存器值，状态寄存器值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29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0CFE7-B3E2-FBD9-D904-E9652A50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思考：进程切换的开销有多大？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A5A133-C769-19A7-3849-0AE0AFB10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是否存在一种更轻量级的方法？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8DC52C-8725-0216-A9AD-40A14E3A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95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为什么需要线程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614871"/>
            <a:ext cx="7772400" cy="1250156"/>
          </a:xfrm>
        </p:spPr>
        <p:txBody>
          <a:bodyPr/>
          <a:lstStyle/>
          <a:p>
            <a:r>
              <a:rPr lang="zh-CN" altLang="en-US" dirty="0"/>
              <a:t>线程的概念 </a:t>
            </a:r>
            <a:r>
              <a:rPr lang="en-US" altLang="zh-CN" dirty="0"/>
              <a:t>- </a:t>
            </a:r>
            <a:r>
              <a:rPr lang="zh-CN" altLang="en-US" dirty="0"/>
              <a:t>线程模型 </a:t>
            </a:r>
            <a:r>
              <a:rPr lang="en-US" altLang="zh-CN" dirty="0"/>
              <a:t>-</a:t>
            </a:r>
            <a:r>
              <a:rPr lang="zh-CN" altLang="en-US" dirty="0"/>
              <a:t> 相关数据结构 </a:t>
            </a:r>
            <a:r>
              <a:rPr lang="en-US" altLang="zh-CN" dirty="0"/>
              <a:t>-</a:t>
            </a:r>
            <a:r>
              <a:rPr lang="zh-CN" altLang="en-US" dirty="0"/>
              <a:t> 基本操作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3291F-9B8C-0D4A-B9AB-449452A7B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982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为什么需要线程？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创建进程的开销较大</a:t>
            </a:r>
            <a:endParaRPr kumimoji="1" lang="en-US" altLang="zh-CN"/>
          </a:p>
          <a:p>
            <a:pPr lvl="1"/>
            <a:r>
              <a:rPr kumimoji="1" lang="zh-CN" altLang="en-US"/>
              <a:t>包括了数据、代码、堆、栈等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进程的隔离性过强</a:t>
            </a:r>
            <a:endParaRPr kumimoji="1" lang="en-US" altLang="zh-CN"/>
          </a:p>
          <a:p>
            <a:pPr lvl="1"/>
            <a:r>
              <a:rPr kumimoji="1" lang="zh-CN" altLang="en-US"/>
              <a:t>进程间交互：可以通过进程间通信（</a:t>
            </a:r>
            <a:r>
              <a:rPr kumimoji="1" lang="en-US" altLang="zh-CN"/>
              <a:t>IPC</a:t>
            </a:r>
            <a:r>
              <a:rPr kumimoji="1" lang="zh-CN" altLang="en-US"/>
              <a:t>），但开销较大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进程内部无法支持并行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AA9AE-8C61-2541-A924-D49424F39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603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B2DE1CE-4C7A-B646-8012-ED7F1038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背景：单台设备计算资源逐渐丰富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032CEE-D31C-6940-BB0F-1081C0792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多核处理器在</a:t>
            </a:r>
            <a:r>
              <a:rPr lang="en-US" altLang="zh-CN" dirty="0"/>
              <a:t>21</a:t>
            </a:r>
            <a:r>
              <a:rPr lang="zh-CN" altLang="en-US" dirty="0"/>
              <a:t>世纪初逐渐兴起</a:t>
            </a:r>
            <a:endParaRPr lang="en-US" altLang="zh-CN" dirty="0"/>
          </a:p>
          <a:p>
            <a:pPr lvl="1"/>
            <a:r>
              <a:rPr lang="zh-CN" altLang="en-US" dirty="0"/>
              <a:t>每个“核”（</a:t>
            </a:r>
            <a:r>
              <a:rPr lang="en-US" altLang="zh-CN" dirty="0"/>
              <a:t>core</a:t>
            </a:r>
            <a:r>
              <a:rPr lang="zh-CN" altLang="en-US" dirty="0"/>
              <a:t>）都能独立运行程序</a:t>
            </a:r>
            <a:endParaRPr lang="en-US" altLang="zh-CN" dirty="0"/>
          </a:p>
          <a:p>
            <a:pPr lvl="1"/>
            <a:r>
              <a:rPr lang="zh-CN" altLang="en-US" dirty="0"/>
              <a:t>最新的</a:t>
            </a:r>
            <a:r>
              <a:rPr lang="en-US" altLang="zh-CN" dirty="0"/>
              <a:t>Apple M1</a:t>
            </a:r>
            <a:r>
              <a:rPr lang="zh-CN" altLang="en-US" dirty="0"/>
              <a:t>：</a:t>
            </a:r>
            <a:r>
              <a:rPr lang="en-US" altLang="zh-CN" dirty="0"/>
              <a:t>8</a:t>
            </a:r>
            <a:r>
              <a:rPr lang="zh-CN" altLang="en-US" dirty="0"/>
              <a:t>核；</a:t>
            </a:r>
            <a:r>
              <a:rPr lang="en-US" altLang="zh-CN" dirty="0"/>
              <a:t>M1</a:t>
            </a:r>
            <a:r>
              <a:rPr lang="zh-CN" altLang="en-US" dirty="0"/>
              <a:t> </a:t>
            </a:r>
            <a:r>
              <a:rPr lang="en-US" altLang="zh-CN" dirty="0"/>
              <a:t>Pro</a:t>
            </a:r>
            <a:r>
              <a:rPr lang="zh-CN" altLang="en-US" dirty="0"/>
              <a:t>：</a:t>
            </a:r>
            <a:r>
              <a:rPr lang="en-US" altLang="zh-CN" dirty="0"/>
              <a:t>10</a:t>
            </a:r>
            <a:r>
              <a:rPr lang="zh-CN" altLang="en-US" dirty="0"/>
              <a:t>核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大型计算机包含大量多核处理器</a:t>
            </a:r>
            <a:endParaRPr lang="en-US" altLang="zh-CN" dirty="0"/>
          </a:p>
          <a:p>
            <a:pPr lvl="1"/>
            <a:r>
              <a:rPr lang="zh-CN" altLang="en-US" dirty="0"/>
              <a:t>我国的神威</a:t>
            </a:r>
            <a:r>
              <a:rPr lang="en-US" altLang="zh-CN" dirty="0"/>
              <a:t>·</a:t>
            </a:r>
            <a:r>
              <a:rPr lang="zh-CN" altLang="en-US" dirty="0"/>
              <a:t>太湖之光：包含</a:t>
            </a:r>
            <a:r>
              <a:rPr lang="en-US" altLang="zh-CN" dirty="0"/>
              <a:t>40960</a:t>
            </a:r>
            <a:r>
              <a:rPr lang="zh-CN" altLang="en-US" dirty="0"/>
              <a:t>颗神威处理器（</a:t>
            </a:r>
            <a:r>
              <a:rPr lang="en-US" altLang="zh-CN" dirty="0"/>
              <a:t>6</a:t>
            </a:r>
            <a:r>
              <a:rPr lang="zh-CN" altLang="en-US" dirty="0"/>
              <a:t>核）</a:t>
            </a:r>
            <a:endParaRPr lang="en-US" altLang="zh-CN" dirty="0"/>
          </a:p>
          <a:p>
            <a:pPr lvl="1"/>
            <a:r>
              <a:rPr lang="zh-CN" altLang="en-US" dirty="0"/>
              <a:t>每个处理器</a:t>
            </a:r>
            <a:r>
              <a:rPr lang="en-US" altLang="zh-CN" dirty="0"/>
              <a:t>260</a:t>
            </a:r>
            <a:r>
              <a:rPr lang="zh-CN" altLang="en-US" dirty="0"/>
              <a:t>核，共</a:t>
            </a:r>
            <a:r>
              <a:rPr lang="en-US" altLang="zh-CN" dirty="0"/>
              <a:t>10,649,600</a:t>
            </a:r>
            <a:r>
              <a:rPr lang="zh-CN" altLang="en-US" dirty="0"/>
              <a:t>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09349B-863B-D046-9EC0-2B311F3A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220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99E53-E174-484E-B355-40FC0BBC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简单方法：进程</a:t>
            </a:r>
            <a:r>
              <a:rPr kumimoji="1" lang="en-US" altLang="zh-CN" dirty="0"/>
              <a:t>+</a:t>
            </a:r>
            <a:r>
              <a:rPr kumimoji="1" lang="zh-CN" altLang="en-US" dirty="0"/>
              <a:t>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7C7E09-FF87-D541-B8FF-AAA73F36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进程数量一般远超过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核数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通过简单分配，使每个核至少分得一个进程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调度器通过分时复用增加计算资源利用率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通过调度策略，在进程需要等待时切换到其他进程执行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375017-B2A3-6441-B44C-6275B0B9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CF5F8F-FAA1-D643-B9AC-F83752074AF6}"/>
              </a:ext>
            </a:extLst>
          </p:cNvPr>
          <p:cNvSpPr/>
          <p:nvPr/>
        </p:nvSpPr>
        <p:spPr>
          <a:xfrm rot="16200000">
            <a:off x="1712045" y="4116649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0C0E8C-9BDA-1141-A8CC-A6704DE5BE3D}"/>
              </a:ext>
            </a:extLst>
          </p:cNvPr>
          <p:cNvSpPr txBox="1"/>
          <p:nvPr/>
        </p:nvSpPr>
        <p:spPr>
          <a:xfrm>
            <a:off x="1763175" y="414934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0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AE5FA6-158E-DB41-8131-FCAA6493D639}"/>
              </a:ext>
            </a:extLst>
          </p:cNvPr>
          <p:cNvSpPr txBox="1"/>
          <p:nvPr/>
        </p:nvSpPr>
        <p:spPr>
          <a:xfrm>
            <a:off x="1763175" y="491414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1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F3E472-B0D5-6546-A08C-1572BD514A49}"/>
              </a:ext>
            </a:extLst>
          </p:cNvPr>
          <p:cNvSpPr/>
          <p:nvPr/>
        </p:nvSpPr>
        <p:spPr>
          <a:xfrm>
            <a:off x="2498197" y="417752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D1C06E-7BD6-724E-931F-79EE3CEBA096}"/>
              </a:ext>
            </a:extLst>
          </p:cNvPr>
          <p:cNvSpPr txBox="1"/>
          <p:nvPr/>
        </p:nvSpPr>
        <p:spPr>
          <a:xfrm>
            <a:off x="2498197" y="416619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0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B62679-5C80-D24D-A05E-EBCB423802AC}"/>
              </a:ext>
            </a:extLst>
          </p:cNvPr>
          <p:cNvSpPr/>
          <p:nvPr/>
        </p:nvSpPr>
        <p:spPr>
          <a:xfrm>
            <a:off x="3302148" y="4176477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EC6D3A-EF1A-A845-B806-D5BEF92B26D6}"/>
              </a:ext>
            </a:extLst>
          </p:cNvPr>
          <p:cNvSpPr txBox="1"/>
          <p:nvPr/>
        </p:nvSpPr>
        <p:spPr>
          <a:xfrm>
            <a:off x="3302148" y="4165146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2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1C84C7-6C20-934A-84EE-7E88A5375C8D}"/>
              </a:ext>
            </a:extLst>
          </p:cNvPr>
          <p:cNvSpPr/>
          <p:nvPr/>
        </p:nvSpPr>
        <p:spPr>
          <a:xfrm>
            <a:off x="4106099" y="417711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3C530F-8743-3C40-8A01-8B2DC1FFFF88}"/>
              </a:ext>
            </a:extLst>
          </p:cNvPr>
          <p:cNvSpPr txBox="1"/>
          <p:nvPr/>
        </p:nvSpPr>
        <p:spPr>
          <a:xfrm>
            <a:off x="4106099" y="416578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5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F8A5E1E-67F2-2445-9DC2-E4D35E28857B}"/>
              </a:ext>
            </a:extLst>
          </p:cNvPr>
          <p:cNvSpPr/>
          <p:nvPr/>
        </p:nvSpPr>
        <p:spPr>
          <a:xfrm>
            <a:off x="4910050" y="4176067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9CDECE-5EB1-6B4A-864B-4E7B02517B18}"/>
              </a:ext>
            </a:extLst>
          </p:cNvPr>
          <p:cNvSpPr txBox="1"/>
          <p:nvPr/>
        </p:nvSpPr>
        <p:spPr>
          <a:xfrm>
            <a:off x="4910050" y="4164736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8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D6CF74-924E-C84F-B422-4860F68FFA60}"/>
              </a:ext>
            </a:extLst>
          </p:cNvPr>
          <p:cNvSpPr/>
          <p:nvPr/>
        </p:nvSpPr>
        <p:spPr>
          <a:xfrm>
            <a:off x="2501151" y="493358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90FCB7B-C53A-074A-9739-251767183D6A}"/>
              </a:ext>
            </a:extLst>
          </p:cNvPr>
          <p:cNvSpPr txBox="1"/>
          <p:nvPr/>
        </p:nvSpPr>
        <p:spPr>
          <a:xfrm>
            <a:off x="2501151" y="492225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3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A37F55-5333-4A48-9562-65CF6BC0A8A6}"/>
              </a:ext>
            </a:extLst>
          </p:cNvPr>
          <p:cNvSpPr/>
          <p:nvPr/>
        </p:nvSpPr>
        <p:spPr>
          <a:xfrm>
            <a:off x="3305102" y="4932536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9582BC-B63E-5F45-87D7-EF6DB02C8210}"/>
              </a:ext>
            </a:extLst>
          </p:cNvPr>
          <p:cNvSpPr txBox="1"/>
          <p:nvPr/>
        </p:nvSpPr>
        <p:spPr>
          <a:xfrm>
            <a:off x="3305102" y="4921205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7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7C71C06-753F-4F49-A441-E83C412ECAAB}"/>
              </a:ext>
            </a:extLst>
          </p:cNvPr>
          <p:cNvSpPr/>
          <p:nvPr/>
        </p:nvSpPr>
        <p:spPr>
          <a:xfrm>
            <a:off x="4109053" y="493317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94F6D9-094D-0346-9A11-655FBBC56CBD}"/>
              </a:ext>
            </a:extLst>
          </p:cNvPr>
          <p:cNvSpPr txBox="1"/>
          <p:nvPr/>
        </p:nvSpPr>
        <p:spPr>
          <a:xfrm>
            <a:off x="4109053" y="492184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1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37B6978-3C76-0A4A-8697-D70EA66B8DCF}"/>
              </a:ext>
            </a:extLst>
          </p:cNvPr>
          <p:cNvSpPr/>
          <p:nvPr/>
        </p:nvSpPr>
        <p:spPr>
          <a:xfrm>
            <a:off x="4913004" y="4932126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317639F-9FAC-7045-B8F3-E8FCD69EC3F9}"/>
              </a:ext>
            </a:extLst>
          </p:cNvPr>
          <p:cNvSpPr txBox="1"/>
          <p:nvPr/>
        </p:nvSpPr>
        <p:spPr>
          <a:xfrm>
            <a:off x="4913004" y="4920795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9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4B2A8B0-5638-1141-A8C9-A53A8A4C7359}"/>
              </a:ext>
            </a:extLst>
          </p:cNvPr>
          <p:cNvSpPr txBox="1"/>
          <p:nvPr/>
        </p:nvSpPr>
        <p:spPr>
          <a:xfrm>
            <a:off x="5539083" y="40710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5FF378-FFE3-4C4E-86F1-DAC2277644DC}"/>
              </a:ext>
            </a:extLst>
          </p:cNvPr>
          <p:cNvSpPr txBox="1"/>
          <p:nvPr/>
        </p:nvSpPr>
        <p:spPr>
          <a:xfrm>
            <a:off x="5539083" y="48450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4F8C05C-C512-F743-9E02-7E06861D9B30}"/>
              </a:ext>
            </a:extLst>
          </p:cNvPr>
          <p:cNvSpPr/>
          <p:nvPr/>
        </p:nvSpPr>
        <p:spPr>
          <a:xfrm rot="16200000">
            <a:off x="1712045" y="4872708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ED50D5-95A2-6449-8612-3C93AFA2FFF8}"/>
              </a:ext>
            </a:extLst>
          </p:cNvPr>
          <p:cNvSpPr/>
          <p:nvPr/>
        </p:nvSpPr>
        <p:spPr>
          <a:xfrm>
            <a:off x="2426189" y="4845025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4E46D40-B6C4-7A47-BFD1-B71925E61698}"/>
              </a:ext>
            </a:extLst>
          </p:cNvPr>
          <p:cNvSpPr/>
          <p:nvPr/>
        </p:nvSpPr>
        <p:spPr>
          <a:xfrm>
            <a:off x="2426189" y="4089664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1B09880-2D93-0149-9E5B-3AC14E8CED4E}"/>
              </a:ext>
            </a:extLst>
          </p:cNvPr>
          <p:cNvSpPr txBox="1"/>
          <p:nvPr/>
        </p:nvSpPr>
        <p:spPr>
          <a:xfrm>
            <a:off x="6228184" y="44561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调度器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65F0D17F-B518-D743-9CE9-61445843F36C}"/>
              </a:ext>
            </a:extLst>
          </p:cNvPr>
          <p:cNvSpPr/>
          <p:nvPr/>
        </p:nvSpPr>
        <p:spPr>
          <a:xfrm>
            <a:off x="6228184" y="4464099"/>
            <a:ext cx="877163" cy="3613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51119ED0-4A3A-1146-A3A2-0256CEF68392}"/>
              </a:ext>
            </a:extLst>
          </p:cNvPr>
          <p:cNvCxnSpPr>
            <a:cxnSpLocks/>
            <a:stCxn id="35" idx="1"/>
            <a:endCxn id="32" idx="3"/>
          </p:cNvCxnSpPr>
          <p:nvPr/>
        </p:nvCxnSpPr>
        <p:spPr>
          <a:xfrm flipH="1" flipV="1">
            <a:off x="5954581" y="4318623"/>
            <a:ext cx="273603" cy="326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773FA5A-4FD1-9348-8CDE-0612B354EAE5}"/>
              </a:ext>
            </a:extLst>
          </p:cNvPr>
          <p:cNvCxnSpPr>
            <a:cxnSpLocks/>
            <a:stCxn id="35" idx="1"/>
            <a:endCxn id="31" idx="3"/>
          </p:cNvCxnSpPr>
          <p:nvPr/>
        </p:nvCxnSpPr>
        <p:spPr>
          <a:xfrm flipH="1">
            <a:off x="5954581" y="4644774"/>
            <a:ext cx="273603" cy="4292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BA0C4BE-24A8-4446-9AD0-CF918811E2FD}"/>
              </a:ext>
            </a:extLst>
          </p:cNvPr>
          <p:cNvSpPr txBox="1"/>
          <p:nvPr/>
        </p:nvSpPr>
        <p:spPr>
          <a:xfrm>
            <a:off x="5991783" y="422350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C095C33-630B-C04D-8439-8341A4EBF2F6}"/>
              </a:ext>
            </a:extLst>
          </p:cNvPr>
          <p:cNvSpPr txBox="1"/>
          <p:nvPr/>
        </p:nvSpPr>
        <p:spPr>
          <a:xfrm>
            <a:off x="6012111" y="48737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9170347B-868B-5642-AF81-DC515D7D54CC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3226821" y="3763695"/>
            <a:ext cx="1048" cy="803951"/>
          </a:xfrm>
          <a:prstGeom prst="curvedConnector3">
            <a:avLst>
              <a:gd name="adj1" fmla="val 21912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D1725D39-8F0B-2C43-B49C-5644F9FAE8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43358" y="3763284"/>
            <a:ext cx="1048" cy="803951"/>
          </a:xfrm>
          <a:prstGeom prst="curvedConnector3">
            <a:avLst>
              <a:gd name="adj1" fmla="val 21912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曲线连接符 52">
            <a:extLst>
              <a:ext uri="{FF2B5EF4-FFF2-40B4-BE49-F238E27FC236}">
                <a16:creationId xmlns:a16="http://schemas.microsoft.com/office/drawing/2014/main" id="{874D74C1-CCB0-044D-9D0E-25D3340EDC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47309" y="3774833"/>
            <a:ext cx="1048" cy="803951"/>
          </a:xfrm>
          <a:prstGeom prst="curvedConnector3">
            <a:avLst>
              <a:gd name="adj1" fmla="val 21912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B5A2B1C9-A30C-7542-A22C-B101A6B3AAA3}"/>
              </a:ext>
            </a:extLst>
          </p:cNvPr>
          <p:cNvSpPr txBox="1"/>
          <p:nvPr/>
        </p:nvSpPr>
        <p:spPr>
          <a:xfrm>
            <a:off x="2981123" y="37023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4D00797-A7FD-C847-B4BE-CD1DA27F828E}"/>
              </a:ext>
            </a:extLst>
          </p:cNvPr>
          <p:cNvSpPr txBox="1"/>
          <p:nvPr/>
        </p:nvSpPr>
        <p:spPr>
          <a:xfrm>
            <a:off x="3797660" y="37023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8B50DB0-235D-524F-9457-9C48F6834077}"/>
              </a:ext>
            </a:extLst>
          </p:cNvPr>
          <p:cNvSpPr txBox="1"/>
          <p:nvPr/>
        </p:nvSpPr>
        <p:spPr>
          <a:xfrm>
            <a:off x="4601611" y="37023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cxnSp>
        <p:nvCxnSpPr>
          <p:cNvPr id="57" name="曲线连接符 56">
            <a:extLst>
              <a:ext uri="{FF2B5EF4-FFF2-40B4-BE49-F238E27FC236}">
                <a16:creationId xmlns:a16="http://schemas.microsoft.com/office/drawing/2014/main" id="{A4D4F01A-4635-434E-AD77-938E9E7CA527}"/>
              </a:ext>
            </a:extLst>
          </p:cNvPr>
          <p:cNvCxnSpPr>
            <a:cxnSpLocks/>
            <a:stCxn id="21" idx="2"/>
            <a:endCxn id="22" idx="2"/>
          </p:cNvCxnSpPr>
          <p:nvPr/>
        </p:nvCxnSpPr>
        <p:spPr>
          <a:xfrm rot="5400000" flipH="1" flipV="1">
            <a:off x="3225568" y="4823323"/>
            <a:ext cx="9462" cy="803951"/>
          </a:xfrm>
          <a:prstGeom prst="curvedConnector3">
            <a:avLst>
              <a:gd name="adj1" fmla="val -187909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曲线连接符 61">
            <a:extLst>
              <a:ext uri="{FF2B5EF4-FFF2-40B4-BE49-F238E27FC236}">
                <a16:creationId xmlns:a16="http://schemas.microsoft.com/office/drawing/2014/main" id="{7E637098-9FC4-EB44-B3AD-931747F06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6566" y="4843068"/>
            <a:ext cx="9462" cy="803951"/>
          </a:xfrm>
          <a:prstGeom prst="curvedConnector3">
            <a:avLst>
              <a:gd name="adj1" fmla="val -187909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曲线连接符 62">
            <a:extLst>
              <a:ext uri="{FF2B5EF4-FFF2-40B4-BE49-F238E27FC236}">
                <a16:creationId xmlns:a16="http://schemas.microsoft.com/office/drawing/2014/main" id="{1034E3C5-51D3-F144-B095-5F334E50DE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43103" y="4833557"/>
            <a:ext cx="9462" cy="803951"/>
          </a:xfrm>
          <a:prstGeom prst="curvedConnector3">
            <a:avLst>
              <a:gd name="adj1" fmla="val -187909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8E497323-01C4-7E4A-AA18-D994DA43A5E6}"/>
              </a:ext>
            </a:extLst>
          </p:cNvPr>
          <p:cNvSpPr txBox="1"/>
          <p:nvPr/>
        </p:nvSpPr>
        <p:spPr>
          <a:xfrm>
            <a:off x="2981123" y="53888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3B65670-AAA6-294F-A643-9B1680998114}"/>
              </a:ext>
            </a:extLst>
          </p:cNvPr>
          <p:cNvSpPr txBox="1"/>
          <p:nvPr/>
        </p:nvSpPr>
        <p:spPr>
          <a:xfrm>
            <a:off x="3797660" y="53888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0403831-3F0C-554C-80E4-7BA78DDE605A}"/>
              </a:ext>
            </a:extLst>
          </p:cNvPr>
          <p:cNvSpPr txBox="1"/>
          <p:nvPr/>
        </p:nvSpPr>
        <p:spPr>
          <a:xfrm>
            <a:off x="4601611" y="53888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</p:spTree>
    <p:extLst>
      <p:ext uri="{BB962C8B-B14F-4D97-AF65-F5344CB8AC3E}">
        <p14:creationId xmlns:p14="http://schemas.microsoft.com/office/powerpoint/2010/main" val="2701277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B0BDC-7415-5545-92D2-C3D2CC77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简单方法：进程</a:t>
            </a:r>
            <a:r>
              <a:rPr kumimoji="1" lang="en-US" altLang="zh-CN" dirty="0"/>
              <a:t>+</a:t>
            </a:r>
            <a:r>
              <a:rPr kumimoji="1" lang="zh-CN" altLang="en-US" dirty="0"/>
              <a:t>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08125-3B41-C441-A3CD-989A883C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存在局限：单一进程无法利用多核资源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一个进程同一时刻只能被调度到其中一个核上运行</a:t>
            </a:r>
            <a:endParaRPr kumimoji="1" lang="en-US" altLang="zh-CN" dirty="0"/>
          </a:p>
          <a:p>
            <a:pPr lvl="1"/>
            <a:r>
              <a:rPr kumimoji="1" lang="zh-CN" altLang="en-US" b="1" dirty="0">
                <a:solidFill>
                  <a:srgbClr val="BD3247"/>
                </a:solidFill>
              </a:rPr>
              <a:t>如果一个程序想同时利用多核，该怎么办呢？</a:t>
            </a:r>
            <a:endParaRPr kumimoji="1" lang="en-US" altLang="zh-CN" b="1" dirty="0">
              <a:solidFill>
                <a:srgbClr val="BD3247"/>
              </a:solidFill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550937-5A46-1745-A353-BD3D16E8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63A50F-B0B0-5044-8055-4863EB2915BD}"/>
              </a:ext>
            </a:extLst>
          </p:cNvPr>
          <p:cNvSpPr/>
          <p:nvPr/>
        </p:nvSpPr>
        <p:spPr>
          <a:xfrm rot="16200000">
            <a:off x="1712045" y="3929324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DB5E4-5227-2D4A-B670-1F1BC693CAD5}"/>
              </a:ext>
            </a:extLst>
          </p:cNvPr>
          <p:cNvSpPr txBox="1"/>
          <p:nvPr/>
        </p:nvSpPr>
        <p:spPr>
          <a:xfrm>
            <a:off x="1763175" y="3962022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0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C232FF-7C7E-8044-8C17-A6181B7EE72D}"/>
              </a:ext>
            </a:extLst>
          </p:cNvPr>
          <p:cNvSpPr txBox="1"/>
          <p:nvPr/>
        </p:nvSpPr>
        <p:spPr>
          <a:xfrm>
            <a:off x="1763175" y="4726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1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53E9AA-506D-6D49-8702-6E491DA95AE2}"/>
              </a:ext>
            </a:extLst>
          </p:cNvPr>
          <p:cNvSpPr/>
          <p:nvPr/>
        </p:nvSpPr>
        <p:spPr>
          <a:xfrm>
            <a:off x="2498197" y="3990200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90D5FE-A28F-0F47-9E4E-567C5CB5A349}"/>
              </a:ext>
            </a:extLst>
          </p:cNvPr>
          <p:cNvSpPr txBox="1"/>
          <p:nvPr/>
        </p:nvSpPr>
        <p:spPr>
          <a:xfrm>
            <a:off x="2498197" y="3978869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0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C48089-EF75-4149-B0FC-84FC8078414A}"/>
              </a:ext>
            </a:extLst>
          </p:cNvPr>
          <p:cNvSpPr/>
          <p:nvPr/>
        </p:nvSpPr>
        <p:spPr>
          <a:xfrm>
            <a:off x="3302148" y="3989152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ACB786-FDA6-E847-87F2-7DA9C0DAF453}"/>
              </a:ext>
            </a:extLst>
          </p:cNvPr>
          <p:cNvSpPr txBox="1"/>
          <p:nvPr/>
        </p:nvSpPr>
        <p:spPr>
          <a:xfrm>
            <a:off x="3302148" y="3977821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2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FF7D95-BE7F-4847-B419-3B9A915489FB}"/>
              </a:ext>
            </a:extLst>
          </p:cNvPr>
          <p:cNvSpPr/>
          <p:nvPr/>
        </p:nvSpPr>
        <p:spPr>
          <a:xfrm>
            <a:off x="4106099" y="3989790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C5C344-BAD7-A049-A8A6-43431679E3F8}"/>
              </a:ext>
            </a:extLst>
          </p:cNvPr>
          <p:cNvSpPr txBox="1"/>
          <p:nvPr/>
        </p:nvSpPr>
        <p:spPr>
          <a:xfrm>
            <a:off x="4106099" y="3978459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5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3C52D2-3C5B-8347-A818-143C19C2226A}"/>
              </a:ext>
            </a:extLst>
          </p:cNvPr>
          <p:cNvSpPr/>
          <p:nvPr/>
        </p:nvSpPr>
        <p:spPr>
          <a:xfrm>
            <a:off x="4910050" y="3988742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6487B-F1FF-7A44-9AD0-407348C9A5AC}"/>
              </a:ext>
            </a:extLst>
          </p:cNvPr>
          <p:cNvSpPr txBox="1"/>
          <p:nvPr/>
        </p:nvSpPr>
        <p:spPr>
          <a:xfrm>
            <a:off x="4910050" y="3977411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8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1F9ED2-18EC-3E4A-8C1A-7CE6235BCFFB}"/>
              </a:ext>
            </a:extLst>
          </p:cNvPr>
          <p:cNvSpPr/>
          <p:nvPr/>
        </p:nvSpPr>
        <p:spPr>
          <a:xfrm>
            <a:off x="2501151" y="4746259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ECE8D0-0EE5-BE4C-AC3E-B7EF3834CC99}"/>
              </a:ext>
            </a:extLst>
          </p:cNvPr>
          <p:cNvSpPr txBox="1"/>
          <p:nvPr/>
        </p:nvSpPr>
        <p:spPr>
          <a:xfrm>
            <a:off x="2501151" y="4734928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0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1528D8-E7CE-9842-B117-3CD9A480EC86}"/>
              </a:ext>
            </a:extLst>
          </p:cNvPr>
          <p:cNvSpPr/>
          <p:nvPr/>
        </p:nvSpPr>
        <p:spPr>
          <a:xfrm>
            <a:off x="3305102" y="4745211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5E0972-3230-F64D-9C26-32D89730610A}"/>
              </a:ext>
            </a:extLst>
          </p:cNvPr>
          <p:cNvSpPr txBox="1"/>
          <p:nvPr/>
        </p:nvSpPr>
        <p:spPr>
          <a:xfrm>
            <a:off x="3305102" y="4733880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7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4A8622-3ECC-9E4E-9E51-132A6FF3DE89}"/>
              </a:ext>
            </a:extLst>
          </p:cNvPr>
          <p:cNvSpPr/>
          <p:nvPr/>
        </p:nvSpPr>
        <p:spPr>
          <a:xfrm>
            <a:off x="4109053" y="4745849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115F92-F8A9-0D42-83D8-C3ABAB614B16}"/>
              </a:ext>
            </a:extLst>
          </p:cNvPr>
          <p:cNvSpPr txBox="1"/>
          <p:nvPr/>
        </p:nvSpPr>
        <p:spPr>
          <a:xfrm>
            <a:off x="4109053" y="4734518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1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47490D-F2E7-B24A-A997-240B9E19FEEB}"/>
              </a:ext>
            </a:extLst>
          </p:cNvPr>
          <p:cNvSpPr/>
          <p:nvPr/>
        </p:nvSpPr>
        <p:spPr>
          <a:xfrm>
            <a:off x="4913004" y="4744801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56FA25C-62EB-2E4E-AD62-FD62657E8EA8}"/>
              </a:ext>
            </a:extLst>
          </p:cNvPr>
          <p:cNvSpPr txBox="1"/>
          <p:nvPr/>
        </p:nvSpPr>
        <p:spPr>
          <a:xfrm>
            <a:off x="4913004" y="4733470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9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71B6AD-68D0-1743-B693-115609D6EB7A}"/>
              </a:ext>
            </a:extLst>
          </p:cNvPr>
          <p:cNvSpPr txBox="1"/>
          <p:nvPr/>
        </p:nvSpPr>
        <p:spPr>
          <a:xfrm>
            <a:off x="5539083" y="38837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37555EF-98CF-5040-85F9-D0E4D1A87286}"/>
              </a:ext>
            </a:extLst>
          </p:cNvPr>
          <p:cNvSpPr txBox="1"/>
          <p:nvPr/>
        </p:nvSpPr>
        <p:spPr>
          <a:xfrm>
            <a:off x="5539083" y="46577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F4A6A0E-F390-0E48-8E59-AA82E07BD15F}"/>
              </a:ext>
            </a:extLst>
          </p:cNvPr>
          <p:cNvSpPr/>
          <p:nvPr/>
        </p:nvSpPr>
        <p:spPr>
          <a:xfrm rot="16200000">
            <a:off x="1712045" y="4685383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390BE70-ED09-4544-A126-E95F46F12F29}"/>
              </a:ext>
            </a:extLst>
          </p:cNvPr>
          <p:cNvSpPr/>
          <p:nvPr/>
        </p:nvSpPr>
        <p:spPr>
          <a:xfrm>
            <a:off x="2426189" y="4657700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4333CA-8C33-2B43-BA1A-CEFD07F666BF}"/>
              </a:ext>
            </a:extLst>
          </p:cNvPr>
          <p:cNvSpPr/>
          <p:nvPr/>
        </p:nvSpPr>
        <p:spPr>
          <a:xfrm>
            <a:off x="2426189" y="3902339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29AA495-9611-5843-ADFC-C273414DF8E4}"/>
              </a:ext>
            </a:extLst>
          </p:cNvPr>
          <p:cNvSpPr txBox="1"/>
          <p:nvPr/>
        </p:nvSpPr>
        <p:spPr>
          <a:xfrm>
            <a:off x="6228184" y="42687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调度器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E9DA4C8-82A7-A040-B748-A0ACECCBB117}"/>
              </a:ext>
            </a:extLst>
          </p:cNvPr>
          <p:cNvSpPr/>
          <p:nvPr/>
        </p:nvSpPr>
        <p:spPr>
          <a:xfrm>
            <a:off x="6228184" y="4276774"/>
            <a:ext cx="877163" cy="3613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9D0E300-097E-284E-B71F-EACB9B15054E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flipH="1" flipV="1">
            <a:off x="5954581" y="4131298"/>
            <a:ext cx="273603" cy="326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EE0668B-517C-A341-A8C6-B0F5A39DC7A4}"/>
              </a:ext>
            </a:extLst>
          </p:cNvPr>
          <p:cNvCxnSpPr>
            <a:cxnSpLocks/>
            <a:stCxn id="30" idx="1"/>
            <a:endCxn id="27" idx="3"/>
          </p:cNvCxnSpPr>
          <p:nvPr/>
        </p:nvCxnSpPr>
        <p:spPr>
          <a:xfrm flipH="1">
            <a:off x="5954581" y="4457449"/>
            <a:ext cx="273603" cy="4292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7B3FA65-5DB8-5A4F-A5B1-CED69C9E4D48}"/>
              </a:ext>
            </a:extLst>
          </p:cNvPr>
          <p:cNvSpPr txBox="1"/>
          <p:nvPr/>
        </p:nvSpPr>
        <p:spPr>
          <a:xfrm>
            <a:off x="5991783" y="40361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952CBBB-2F52-5643-9397-A86C5A8C4919}"/>
              </a:ext>
            </a:extLst>
          </p:cNvPr>
          <p:cNvSpPr txBox="1"/>
          <p:nvPr/>
        </p:nvSpPr>
        <p:spPr>
          <a:xfrm>
            <a:off x="6012111" y="46864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8212B42-FBA3-0744-8CFC-36E4BC80E53F}"/>
              </a:ext>
            </a:extLst>
          </p:cNvPr>
          <p:cNvCxnSpPr>
            <a:cxnSpLocks/>
          </p:cNvCxnSpPr>
          <p:nvPr/>
        </p:nvCxnSpPr>
        <p:spPr>
          <a:xfrm flipV="1">
            <a:off x="2463220" y="4638123"/>
            <a:ext cx="689323" cy="4715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F89271BA-3518-0542-A4D6-D330D7926F10}"/>
              </a:ext>
            </a:extLst>
          </p:cNvPr>
          <p:cNvCxnSpPr>
            <a:cxnSpLocks/>
          </p:cNvCxnSpPr>
          <p:nvPr/>
        </p:nvCxnSpPr>
        <p:spPr>
          <a:xfrm flipH="1" flipV="1">
            <a:off x="2498198" y="4657701"/>
            <a:ext cx="678751" cy="4519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580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B0BDC-7415-5545-92D2-C3D2CC77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简单方法：进程</a:t>
            </a:r>
            <a:r>
              <a:rPr kumimoji="1" lang="en-US" altLang="zh-CN" dirty="0"/>
              <a:t>+</a:t>
            </a:r>
            <a:r>
              <a:rPr kumimoji="1" lang="zh-CN" altLang="en-US" dirty="0"/>
              <a:t>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08125-3B41-C441-A3CD-989A883C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存在局限：单一进程无法利用多核资源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一个进程一同时刻只能被调度到其中一个核上运行</a:t>
            </a:r>
            <a:endParaRPr kumimoji="1" lang="en-US" altLang="zh-CN" dirty="0"/>
          </a:p>
          <a:p>
            <a:pPr lvl="1"/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解决思路：用</a:t>
            </a:r>
            <a:r>
              <a:rPr kumimoji="1" lang="en-US" altLang="zh-CN" dirty="0">
                <a:solidFill>
                  <a:schemeClr val="tx1"/>
                </a:solidFill>
              </a:rPr>
              <a:t>fork</a:t>
            </a:r>
            <a:r>
              <a:rPr kumimoji="1" lang="zh-CN" altLang="en-US" dirty="0">
                <a:solidFill>
                  <a:schemeClr val="tx1"/>
                </a:solidFill>
              </a:rPr>
              <a:t>创建相似进程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Fork</a:t>
            </a:r>
            <a:r>
              <a:rPr kumimoji="1" lang="zh-CN" altLang="en-US" dirty="0">
                <a:solidFill>
                  <a:schemeClr val="tx1"/>
                </a:solidFill>
              </a:rPr>
              <a:t>创建的进程与原进程行为类似，可用于其他核上执行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550937-5A46-1745-A353-BD3D16E8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63A50F-B0B0-5044-8055-4863EB2915BD}"/>
              </a:ext>
            </a:extLst>
          </p:cNvPr>
          <p:cNvSpPr/>
          <p:nvPr/>
        </p:nvSpPr>
        <p:spPr>
          <a:xfrm rot="16200000">
            <a:off x="1712045" y="4232667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DB5E4-5227-2D4A-B670-1F1BC693CAD5}"/>
              </a:ext>
            </a:extLst>
          </p:cNvPr>
          <p:cNvSpPr txBox="1"/>
          <p:nvPr/>
        </p:nvSpPr>
        <p:spPr>
          <a:xfrm>
            <a:off x="1763175" y="426536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0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C232FF-7C7E-8044-8C17-A6181B7EE72D}"/>
              </a:ext>
            </a:extLst>
          </p:cNvPr>
          <p:cNvSpPr txBox="1"/>
          <p:nvPr/>
        </p:nvSpPr>
        <p:spPr>
          <a:xfrm>
            <a:off x="1763175" y="503016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1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53E9AA-506D-6D49-8702-6E491DA95AE2}"/>
              </a:ext>
            </a:extLst>
          </p:cNvPr>
          <p:cNvSpPr/>
          <p:nvPr/>
        </p:nvSpPr>
        <p:spPr>
          <a:xfrm>
            <a:off x="2498197" y="4293543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90D5FE-A28F-0F47-9E4E-567C5CB5A349}"/>
              </a:ext>
            </a:extLst>
          </p:cNvPr>
          <p:cNvSpPr txBox="1"/>
          <p:nvPr/>
        </p:nvSpPr>
        <p:spPr>
          <a:xfrm>
            <a:off x="2498197" y="4282212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0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C48089-EF75-4149-B0FC-84FC8078414A}"/>
              </a:ext>
            </a:extLst>
          </p:cNvPr>
          <p:cNvSpPr/>
          <p:nvPr/>
        </p:nvSpPr>
        <p:spPr>
          <a:xfrm>
            <a:off x="3302148" y="429249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ACB786-FDA6-E847-87F2-7DA9C0DAF453}"/>
              </a:ext>
            </a:extLst>
          </p:cNvPr>
          <p:cNvSpPr txBox="1"/>
          <p:nvPr/>
        </p:nvSpPr>
        <p:spPr>
          <a:xfrm>
            <a:off x="3302148" y="428116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2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FF7D95-BE7F-4847-B419-3B9A915489FB}"/>
              </a:ext>
            </a:extLst>
          </p:cNvPr>
          <p:cNvSpPr/>
          <p:nvPr/>
        </p:nvSpPr>
        <p:spPr>
          <a:xfrm>
            <a:off x="4106099" y="4293133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C5C344-BAD7-A049-A8A6-43431679E3F8}"/>
              </a:ext>
            </a:extLst>
          </p:cNvPr>
          <p:cNvSpPr txBox="1"/>
          <p:nvPr/>
        </p:nvSpPr>
        <p:spPr>
          <a:xfrm>
            <a:off x="4106099" y="4281802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5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3C52D2-3C5B-8347-A818-143C19C2226A}"/>
              </a:ext>
            </a:extLst>
          </p:cNvPr>
          <p:cNvSpPr/>
          <p:nvPr/>
        </p:nvSpPr>
        <p:spPr>
          <a:xfrm>
            <a:off x="4910050" y="429208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6487B-F1FF-7A44-9AD0-407348C9A5AC}"/>
              </a:ext>
            </a:extLst>
          </p:cNvPr>
          <p:cNvSpPr txBox="1"/>
          <p:nvPr/>
        </p:nvSpPr>
        <p:spPr>
          <a:xfrm>
            <a:off x="4910050" y="428075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8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1F9ED2-18EC-3E4A-8C1A-7CE6235BCFFB}"/>
              </a:ext>
            </a:extLst>
          </p:cNvPr>
          <p:cNvSpPr/>
          <p:nvPr/>
        </p:nvSpPr>
        <p:spPr>
          <a:xfrm>
            <a:off x="2501151" y="5049602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ECE8D0-0EE5-BE4C-AC3E-B7EF3834CC99}"/>
              </a:ext>
            </a:extLst>
          </p:cNvPr>
          <p:cNvSpPr txBox="1"/>
          <p:nvPr/>
        </p:nvSpPr>
        <p:spPr>
          <a:xfrm>
            <a:off x="2492295" y="503681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0’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1528D8-E7CE-9842-B117-3CD9A480EC86}"/>
              </a:ext>
            </a:extLst>
          </p:cNvPr>
          <p:cNvSpPr/>
          <p:nvPr/>
        </p:nvSpPr>
        <p:spPr>
          <a:xfrm>
            <a:off x="3305102" y="504855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5E0972-3230-F64D-9C26-32D89730610A}"/>
              </a:ext>
            </a:extLst>
          </p:cNvPr>
          <p:cNvSpPr txBox="1"/>
          <p:nvPr/>
        </p:nvSpPr>
        <p:spPr>
          <a:xfrm>
            <a:off x="3305102" y="503722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7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4A8622-3ECC-9E4E-9E51-132A6FF3DE89}"/>
              </a:ext>
            </a:extLst>
          </p:cNvPr>
          <p:cNvSpPr/>
          <p:nvPr/>
        </p:nvSpPr>
        <p:spPr>
          <a:xfrm>
            <a:off x="4109053" y="5049192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115F92-F8A9-0D42-83D8-C3ABAB614B16}"/>
              </a:ext>
            </a:extLst>
          </p:cNvPr>
          <p:cNvSpPr txBox="1"/>
          <p:nvPr/>
        </p:nvSpPr>
        <p:spPr>
          <a:xfrm>
            <a:off x="4109053" y="5037861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1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47490D-F2E7-B24A-A997-240B9E19FEEB}"/>
              </a:ext>
            </a:extLst>
          </p:cNvPr>
          <p:cNvSpPr/>
          <p:nvPr/>
        </p:nvSpPr>
        <p:spPr>
          <a:xfrm>
            <a:off x="4913004" y="504814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56FA25C-62EB-2E4E-AD62-FD62657E8EA8}"/>
              </a:ext>
            </a:extLst>
          </p:cNvPr>
          <p:cNvSpPr txBox="1"/>
          <p:nvPr/>
        </p:nvSpPr>
        <p:spPr>
          <a:xfrm>
            <a:off x="4913004" y="503681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9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71B6AD-68D0-1743-B693-115609D6EB7A}"/>
              </a:ext>
            </a:extLst>
          </p:cNvPr>
          <p:cNvSpPr txBox="1"/>
          <p:nvPr/>
        </p:nvSpPr>
        <p:spPr>
          <a:xfrm>
            <a:off x="5539083" y="41870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37555EF-98CF-5040-85F9-D0E4D1A87286}"/>
              </a:ext>
            </a:extLst>
          </p:cNvPr>
          <p:cNvSpPr txBox="1"/>
          <p:nvPr/>
        </p:nvSpPr>
        <p:spPr>
          <a:xfrm>
            <a:off x="5539083" y="49610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F4A6A0E-F390-0E48-8E59-AA82E07BD15F}"/>
              </a:ext>
            </a:extLst>
          </p:cNvPr>
          <p:cNvSpPr/>
          <p:nvPr/>
        </p:nvSpPr>
        <p:spPr>
          <a:xfrm rot="16200000">
            <a:off x="1712045" y="4988726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390BE70-ED09-4544-A126-E95F46F12F29}"/>
              </a:ext>
            </a:extLst>
          </p:cNvPr>
          <p:cNvSpPr/>
          <p:nvPr/>
        </p:nvSpPr>
        <p:spPr>
          <a:xfrm>
            <a:off x="2426189" y="4961043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4333CA-8C33-2B43-BA1A-CEFD07F666BF}"/>
              </a:ext>
            </a:extLst>
          </p:cNvPr>
          <p:cNvSpPr/>
          <p:nvPr/>
        </p:nvSpPr>
        <p:spPr>
          <a:xfrm>
            <a:off x="2426189" y="4205682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29AA495-9611-5843-ADFC-C273414DF8E4}"/>
              </a:ext>
            </a:extLst>
          </p:cNvPr>
          <p:cNvSpPr txBox="1"/>
          <p:nvPr/>
        </p:nvSpPr>
        <p:spPr>
          <a:xfrm>
            <a:off x="6228184" y="45721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调度器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E9DA4C8-82A7-A040-B748-A0ACECCBB117}"/>
              </a:ext>
            </a:extLst>
          </p:cNvPr>
          <p:cNvSpPr/>
          <p:nvPr/>
        </p:nvSpPr>
        <p:spPr>
          <a:xfrm>
            <a:off x="6228184" y="4580117"/>
            <a:ext cx="877163" cy="3613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9D0E300-097E-284E-B71F-EACB9B15054E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flipH="1" flipV="1">
            <a:off x="5954581" y="4434641"/>
            <a:ext cx="273603" cy="326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EE0668B-517C-A341-A8C6-B0F5A39DC7A4}"/>
              </a:ext>
            </a:extLst>
          </p:cNvPr>
          <p:cNvCxnSpPr>
            <a:cxnSpLocks/>
            <a:stCxn id="30" idx="1"/>
            <a:endCxn id="27" idx="3"/>
          </p:cNvCxnSpPr>
          <p:nvPr/>
        </p:nvCxnSpPr>
        <p:spPr>
          <a:xfrm flipH="1">
            <a:off x="5954581" y="4760792"/>
            <a:ext cx="273603" cy="4292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7B3FA65-5DB8-5A4F-A5B1-CED69C9E4D48}"/>
              </a:ext>
            </a:extLst>
          </p:cNvPr>
          <p:cNvSpPr txBox="1"/>
          <p:nvPr/>
        </p:nvSpPr>
        <p:spPr>
          <a:xfrm>
            <a:off x="5991783" y="433952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952CBBB-2F52-5643-9397-A86C5A8C4919}"/>
              </a:ext>
            </a:extLst>
          </p:cNvPr>
          <p:cNvSpPr txBox="1"/>
          <p:nvPr/>
        </p:nvSpPr>
        <p:spPr>
          <a:xfrm>
            <a:off x="6012111" y="49897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A905DA14-13AF-6849-8246-399E90ACC448}"/>
              </a:ext>
            </a:extLst>
          </p:cNvPr>
          <p:cNvCxnSpPr>
            <a:stCxn id="9" idx="2"/>
          </p:cNvCxnSpPr>
          <p:nvPr/>
        </p:nvCxnSpPr>
        <p:spPr>
          <a:xfrm>
            <a:off x="2825370" y="4589989"/>
            <a:ext cx="0" cy="4581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04EA5DA-7372-B445-A482-7BFF7D0DD86C}"/>
              </a:ext>
            </a:extLst>
          </p:cNvPr>
          <p:cNvSpPr txBox="1"/>
          <p:nvPr/>
        </p:nvSpPr>
        <p:spPr>
          <a:xfrm>
            <a:off x="2786212" y="467672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rgbClr val="BD3247"/>
                </a:solidFill>
                <a:latin typeface="Candara" panose="020E0502030303020204" pitchFamily="34" charset="0"/>
              </a:rPr>
              <a:t>fork</a:t>
            </a:r>
            <a:endParaRPr kumimoji="1" lang="zh-CN" altLang="en-US" sz="1200" b="1" dirty="0">
              <a:solidFill>
                <a:srgbClr val="BD3247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32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5667A-FBB2-8447-9413-9528AD8E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方法存在的局限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A37B1C-2CA5-6143-8CBD-32E2B212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highlight>
                  <a:srgbClr val="FFFF00"/>
                </a:highlight>
              </a:rPr>
              <a:t>进程间隔离过强</a:t>
            </a:r>
            <a:r>
              <a:rPr kumimoji="1" lang="zh-CN" altLang="en-US" dirty="0"/>
              <a:t>，共享数据困难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各进程拥有独立的地址空间，共享需以页为粒度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协调困难，需要复杂的通信机制（如管道）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进程管理开销较大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创建：地址空间复制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切换：页表切换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2D8D93-24FA-BE4E-8262-C3583431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78A68A-B443-1746-8AA1-E69E5AC17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33" y="3055079"/>
            <a:ext cx="509152" cy="5098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4530DDD-FFEF-B641-990B-13C87DF9307A}"/>
              </a:ext>
            </a:extLst>
          </p:cNvPr>
          <p:cNvSpPr txBox="1"/>
          <p:nvPr/>
        </p:nvSpPr>
        <p:spPr>
          <a:xfrm>
            <a:off x="5991961" y="4597427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进程</a:t>
            </a:r>
            <a:r>
              <a:rPr kumimoji="1" lang="en-US" altLang="zh-CN" sz="1400" b="1" dirty="0"/>
              <a:t>1</a:t>
            </a:r>
            <a:endParaRPr kumimoji="1"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44CEAA-0FB6-634C-85E3-22865ED42BD3}"/>
              </a:ext>
            </a:extLst>
          </p:cNvPr>
          <p:cNvSpPr txBox="1"/>
          <p:nvPr/>
        </p:nvSpPr>
        <p:spPr>
          <a:xfrm>
            <a:off x="7296128" y="4589957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进程</a:t>
            </a:r>
            <a:r>
              <a:rPr kumimoji="1" lang="en-US" altLang="zh-CN" sz="1400" b="1" dirty="0"/>
              <a:t>2</a:t>
            </a:r>
            <a:endParaRPr kumimoji="1" lang="zh-CN" altLang="en-US" sz="1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9C6F5A-725B-C942-A6E0-3336D30D59DF}"/>
              </a:ext>
            </a:extLst>
          </p:cNvPr>
          <p:cNvSpPr/>
          <p:nvPr/>
        </p:nvSpPr>
        <p:spPr>
          <a:xfrm>
            <a:off x="6553200" y="5050924"/>
            <a:ext cx="786210" cy="258406"/>
          </a:xfrm>
          <a:prstGeom prst="rect">
            <a:avLst/>
          </a:prstGeom>
          <a:solidFill>
            <a:srgbClr val="B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65E6FD-C667-9542-B387-03D8F8F4DF92}"/>
              </a:ext>
            </a:extLst>
          </p:cNvPr>
          <p:cNvSpPr txBox="1"/>
          <p:nvPr/>
        </p:nvSpPr>
        <p:spPr>
          <a:xfrm>
            <a:off x="6738556" y="528653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b="1" dirty="0"/>
              <a:t>数据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A2CC6F-763D-6E40-81AE-3F7DF3384C51}"/>
              </a:ext>
            </a:extLst>
          </p:cNvPr>
          <p:cNvSpPr/>
          <p:nvPr/>
        </p:nvSpPr>
        <p:spPr>
          <a:xfrm>
            <a:off x="6058412" y="3723269"/>
            <a:ext cx="442602" cy="862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8F5204-77C3-5944-AB62-3CD620AE3A1D}"/>
              </a:ext>
            </a:extLst>
          </p:cNvPr>
          <p:cNvSpPr/>
          <p:nvPr/>
        </p:nvSpPr>
        <p:spPr>
          <a:xfrm>
            <a:off x="6061531" y="4375534"/>
            <a:ext cx="439484" cy="76173"/>
          </a:xfrm>
          <a:prstGeom prst="rect">
            <a:avLst/>
          </a:prstGeom>
          <a:solidFill>
            <a:srgbClr val="B3B3B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098358-DEF4-FE40-B97D-EFCF165A5A48}"/>
              </a:ext>
            </a:extLst>
          </p:cNvPr>
          <p:cNvSpPr/>
          <p:nvPr/>
        </p:nvSpPr>
        <p:spPr>
          <a:xfrm>
            <a:off x="6058411" y="4297687"/>
            <a:ext cx="439484" cy="76173"/>
          </a:xfrm>
          <a:prstGeom prst="rect">
            <a:avLst/>
          </a:prstGeom>
          <a:solidFill>
            <a:srgbClr val="B3B3B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9ECA218-9B9C-DD4D-9CBA-B9181221CAA4}"/>
              </a:ext>
            </a:extLst>
          </p:cNvPr>
          <p:cNvSpPr/>
          <p:nvPr/>
        </p:nvSpPr>
        <p:spPr>
          <a:xfrm>
            <a:off x="6056899" y="4079114"/>
            <a:ext cx="439484" cy="121655"/>
          </a:xfrm>
          <a:prstGeom prst="rect">
            <a:avLst/>
          </a:prstGeom>
          <a:solidFill>
            <a:srgbClr val="0070B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F04A873-262E-A74A-A0C7-33E0B353D704}"/>
              </a:ext>
            </a:extLst>
          </p:cNvPr>
          <p:cNvSpPr/>
          <p:nvPr/>
        </p:nvSpPr>
        <p:spPr>
          <a:xfrm>
            <a:off x="6057655" y="3939474"/>
            <a:ext cx="439484" cy="76173"/>
          </a:xfrm>
          <a:prstGeom prst="rect">
            <a:avLst/>
          </a:prstGeom>
          <a:solidFill>
            <a:srgbClr val="B3B3B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8F30E2-03F0-E34C-A0ED-FF97A22D69E4}"/>
              </a:ext>
            </a:extLst>
          </p:cNvPr>
          <p:cNvSpPr/>
          <p:nvPr/>
        </p:nvSpPr>
        <p:spPr>
          <a:xfrm>
            <a:off x="6056899" y="3861627"/>
            <a:ext cx="439484" cy="76173"/>
          </a:xfrm>
          <a:prstGeom prst="rect">
            <a:avLst/>
          </a:prstGeom>
          <a:solidFill>
            <a:srgbClr val="B3B3B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B77F82-553A-094F-862F-9ECFB86A080E}"/>
              </a:ext>
            </a:extLst>
          </p:cNvPr>
          <p:cNvSpPr/>
          <p:nvPr/>
        </p:nvSpPr>
        <p:spPr>
          <a:xfrm>
            <a:off x="7400765" y="3723269"/>
            <a:ext cx="442602" cy="862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DBEE200-2368-8343-9282-5BF53ACF76CB}"/>
              </a:ext>
            </a:extLst>
          </p:cNvPr>
          <p:cNvSpPr/>
          <p:nvPr/>
        </p:nvSpPr>
        <p:spPr>
          <a:xfrm>
            <a:off x="7403884" y="4375534"/>
            <a:ext cx="439484" cy="76173"/>
          </a:xfrm>
          <a:prstGeom prst="rect">
            <a:avLst/>
          </a:prstGeom>
          <a:solidFill>
            <a:srgbClr val="B3B3B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34EE8B-320B-8C49-9A9E-757302C1493F}"/>
              </a:ext>
            </a:extLst>
          </p:cNvPr>
          <p:cNvSpPr/>
          <p:nvPr/>
        </p:nvSpPr>
        <p:spPr>
          <a:xfrm>
            <a:off x="7400764" y="4297687"/>
            <a:ext cx="439484" cy="76173"/>
          </a:xfrm>
          <a:prstGeom prst="rect">
            <a:avLst/>
          </a:prstGeom>
          <a:solidFill>
            <a:srgbClr val="B3B3B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DE7023-3315-6B4F-9E30-E6D2AAEB7034}"/>
              </a:ext>
            </a:extLst>
          </p:cNvPr>
          <p:cNvSpPr/>
          <p:nvPr/>
        </p:nvSpPr>
        <p:spPr>
          <a:xfrm>
            <a:off x="7400008" y="3939474"/>
            <a:ext cx="439484" cy="76173"/>
          </a:xfrm>
          <a:prstGeom prst="rect">
            <a:avLst/>
          </a:prstGeom>
          <a:solidFill>
            <a:srgbClr val="B3B3B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9051B41-352B-F247-9894-7C71DBD97DB9}"/>
              </a:ext>
            </a:extLst>
          </p:cNvPr>
          <p:cNvSpPr/>
          <p:nvPr/>
        </p:nvSpPr>
        <p:spPr>
          <a:xfrm>
            <a:off x="7399252" y="3861627"/>
            <a:ext cx="439484" cy="76173"/>
          </a:xfrm>
          <a:prstGeom prst="rect">
            <a:avLst/>
          </a:prstGeom>
          <a:solidFill>
            <a:srgbClr val="B3B3B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20973DD-202B-0F4E-BE5E-238D3F26DA40}"/>
              </a:ext>
            </a:extLst>
          </p:cNvPr>
          <p:cNvSpPr/>
          <p:nvPr/>
        </p:nvSpPr>
        <p:spPr>
          <a:xfrm>
            <a:off x="6827641" y="5049902"/>
            <a:ext cx="115486" cy="25281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ED9F540-1997-F44B-8486-AA844F67FA3A}"/>
              </a:ext>
            </a:extLst>
          </p:cNvPr>
          <p:cNvSpPr txBox="1"/>
          <p:nvPr/>
        </p:nvSpPr>
        <p:spPr>
          <a:xfrm>
            <a:off x="6729066" y="4773414"/>
            <a:ext cx="275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⚔️</a:t>
            </a:r>
            <a:endParaRPr kumimoji="1" lang="zh-CN" altLang="en-US" sz="12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3E8B7A4-64CE-4B40-9D44-E52227866392}"/>
              </a:ext>
            </a:extLst>
          </p:cNvPr>
          <p:cNvSpPr txBox="1"/>
          <p:nvPr/>
        </p:nvSpPr>
        <p:spPr>
          <a:xfrm>
            <a:off x="6026204" y="2763082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核</a:t>
            </a:r>
            <a:r>
              <a:rPr kumimoji="1" lang="en-US" altLang="zh-CN" sz="1400" b="1" dirty="0">
                <a:latin typeface="+mn-ea"/>
              </a:rPr>
              <a:t>0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11B2B66-89E3-7549-927C-534BB7D9BCDC}"/>
              </a:ext>
            </a:extLst>
          </p:cNvPr>
          <p:cNvSpPr txBox="1"/>
          <p:nvPr/>
        </p:nvSpPr>
        <p:spPr>
          <a:xfrm>
            <a:off x="7383829" y="2763082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核</a:t>
            </a:r>
            <a:r>
              <a:rPr kumimoji="1" lang="en-US" altLang="zh-CN" sz="1400" b="1" dirty="0">
                <a:latin typeface="+mn-ea"/>
              </a:rPr>
              <a:t>1</a:t>
            </a:r>
            <a:endParaRPr kumimoji="1" lang="zh-CN" altLang="en-US" sz="1400" b="1" dirty="0">
              <a:latin typeface="+mn-ea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ABDBECE-89FB-DB4A-8C1F-EA74A9122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15" y="3038398"/>
            <a:ext cx="509152" cy="509862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AB2E9C49-34BC-F04E-BC6F-5CA92E13D3E6}"/>
              </a:ext>
            </a:extLst>
          </p:cNvPr>
          <p:cNvSpPr/>
          <p:nvPr/>
        </p:nvSpPr>
        <p:spPr>
          <a:xfrm>
            <a:off x="7399252" y="4075706"/>
            <a:ext cx="439484" cy="121655"/>
          </a:xfrm>
          <a:prstGeom prst="rect">
            <a:avLst/>
          </a:prstGeom>
          <a:solidFill>
            <a:srgbClr val="0070B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254EA86-5A35-404C-B27D-241560409C0D}"/>
              </a:ext>
            </a:extLst>
          </p:cNvPr>
          <p:cNvCxnSpPr>
            <a:cxnSpLocks/>
            <a:stCxn id="24" idx="3"/>
            <a:endCxn id="45" idx="0"/>
          </p:cNvCxnSpPr>
          <p:nvPr/>
        </p:nvCxnSpPr>
        <p:spPr>
          <a:xfrm>
            <a:off x="6496383" y="4139942"/>
            <a:ext cx="389001" cy="90996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C0649210-0A5D-E246-81B1-440A012DCC9D}"/>
              </a:ext>
            </a:extLst>
          </p:cNvPr>
          <p:cNvCxnSpPr>
            <a:cxnSpLocks/>
            <a:stCxn id="50" idx="1"/>
            <a:endCxn id="45" idx="0"/>
          </p:cNvCxnSpPr>
          <p:nvPr/>
        </p:nvCxnSpPr>
        <p:spPr>
          <a:xfrm flipH="1">
            <a:off x="6885384" y="4136534"/>
            <a:ext cx="513868" cy="91336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642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5EE37-F357-FF48-8C94-BCFCAB1F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解决方案：能否使单一进程跨核执行？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935F6E-3374-1D42-B8EB-56AE92597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优势：无需用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创建新进程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降低进程管理开销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同一地址空间数据共享</a:t>
            </a:r>
            <a:r>
              <a:rPr kumimoji="1" lang="en-US" altLang="zh-CN" dirty="0"/>
              <a:t>/</a:t>
            </a:r>
            <a:r>
              <a:rPr kumimoji="1" lang="zh-CN" altLang="en-US" dirty="0"/>
              <a:t>同步方便</a:t>
            </a:r>
            <a:endParaRPr kumimoji="1" lang="en-US" altLang="zh-CN" dirty="0"/>
          </a:p>
          <a:p>
            <a:r>
              <a:rPr kumimoji="1" lang="zh-CN" altLang="en-US" dirty="0"/>
              <a:t>需要什么支持？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上下文（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）：不同核执行状态不同，需要独立上下文</a:t>
            </a:r>
            <a:endParaRPr kumimoji="1" lang="en-US" altLang="zh-CN" dirty="0"/>
          </a:p>
          <a:p>
            <a:pPr lvl="1"/>
            <a:r>
              <a:rPr kumimoji="1" lang="zh-CN" altLang="en-US" b="1" dirty="0">
                <a:solidFill>
                  <a:srgbClr val="C00000"/>
                </a:solidFill>
              </a:rPr>
              <a:t>接下来的问题：如何在进程内部为多个上下文提供支持？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50505D-4588-C344-AEBA-CD26E83B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F3342F-6806-A944-926C-E353AC527F56}"/>
              </a:ext>
            </a:extLst>
          </p:cNvPr>
          <p:cNvSpPr/>
          <p:nvPr/>
        </p:nvSpPr>
        <p:spPr>
          <a:xfrm rot="16200000">
            <a:off x="1847819" y="4353657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48066F-6737-E34D-B20E-572ECF13FF74}"/>
              </a:ext>
            </a:extLst>
          </p:cNvPr>
          <p:cNvSpPr txBox="1"/>
          <p:nvPr/>
        </p:nvSpPr>
        <p:spPr>
          <a:xfrm>
            <a:off x="1898949" y="438635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0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BA77FA-8C3A-2641-8DA8-7A279D4DEF9C}"/>
              </a:ext>
            </a:extLst>
          </p:cNvPr>
          <p:cNvSpPr txBox="1"/>
          <p:nvPr/>
        </p:nvSpPr>
        <p:spPr>
          <a:xfrm>
            <a:off x="1898949" y="515115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1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6A2AAA-EBF6-484A-A98E-003FF87F958C}"/>
              </a:ext>
            </a:extLst>
          </p:cNvPr>
          <p:cNvSpPr/>
          <p:nvPr/>
        </p:nvSpPr>
        <p:spPr>
          <a:xfrm>
            <a:off x="2633971" y="4414533"/>
            <a:ext cx="654346" cy="1036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A0B0F1-9E74-5D48-BC0F-8B6E596433AD}"/>
              </a:ext>
            </a:extLst>
          </p:cNvPr>
          <p:cNvSpPr txBox="1"/>
          <p:nvPr/>
        </p:nvSpPr>
        <p:spPr>
          <a:xfrm>
            <a:off x="2652572" y="4763949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0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7A7BE8-3257-9B43-B70E-2AFB3DDD2B7F}"/>
              </a:ext>
            </a:extLst>
          </p:cNvPr>
          <p:cNvSpPr/>
          <p:nvPr/>
        </p:nvSpPr>
        <p:spPr>
          <a:xfrm>
            <a:off x="3437922" y="441348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2C6A62-680F-A444-9873-69D736058E64}"/>
              </a:ext>
            </a:extLst>
          </p:cNvPr>
          <p:cNvSpPr txBox="1"/>
          <p:nvPr/>
        </p:nvSpPr>
        <p:spPr>
          <a:xfrm>
            <a:off x="3437922" y="440215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2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9902C4-F17E-304E-AB5B-0B806A41E812}"/>
              </a:ext>
            </a:extLst>
          </p:cNvPr>
          <p:cNvSpPr/>
          <p:nvPr/>
        </p:nvSpPr>
        <p:spPr>
          <a:xfrm>
            <a:off x="4241873" y="4414123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7E46D1-B423-724B-B5EB-FC1DA97F9112}"/>
              </a:ext>
            </a:extLst>
          </p:cNvPr>
          <p:cNvSpPr txBox="1"/>
          <p:nvPr/>
        </p:nvSpPr>
        <p:spPr>
          <a:xfrm>
            <a:off x="4241873" y="4402792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5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E2AF19-373A-AF46-A4C1-77F073FB84C2}"/>
              </a:ext>
            </a:extLst>
          </p:cNvPr>
          <p:cNvSpPr/>
          <p:nvPr/>
        </p:nvSpPr>
        <p:spPr>
          <a:xfrm>
            <a:off x="5045824" y="441307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CDDFDD-CAC1-0744-A9BB-2DEFBFB17F1F}"/>
              </a:ext>
            </a:extLst>
          </p:cNvPr>
          <p:cNvSpPr txBox="1"/>
          <p:nvPr/>
        </p:nvSpPr>
        <p:spPr>
          <a:xfrm>
            <a:off x="5045824" y="440174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8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FE0A174-110A-B741-B05E-132310B7F088}"/>
              </a:ext>
            </a:extLst>
          </p:cNvPr>
          <p:cNvSpPr/>
          <p:nvPr/>
        </p:nvSpPr>
        <p:spPr>
          <a:xfrm>
            <a:off x="3440876" y="516954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1E9FBE-84F4-8145-A3D8-A71F8E043F34}"/>
              </a:ext>
            </a:extLst>
          </p:cNvPr>
          <p:cNvSpPr txBox="1"/>
          <p:nvPr/>
        </p:nvSpPr>
        <p:spPr>
          <a:xfrm>
            <a:off x="3440876" y="515821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7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C1A356-ED23-484B-9ED2-F06D5313DFBA}"/>
              </a:ext>
            </a:extLst>
          </p:cNvPr>
          <p:cNvSpPr/>
          <p:nvPr/>
        </p:nvSpPr>
        <p:spPr>
          <a:xfrm>
            <a:off x="4244827" y="5170182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E739B9-F97B-E046-9FA8-2B438822C303}"/>
              </a:ext>
            </a:extLst>
          </p:cNvPr>
          <p:cNvSpPr txBox="1"/>
          <p:nvPr/>
        </p:nvSpPr>
        <p:spPr>
          <a:xfrm>
            <a:off x="4244827" y="5158851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1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3959BCD-4C8C-484E-81E6-F23759004A8A}"/>
              </a:ext>
            </a:extLst>
          </p:cNvPr>
          <p:cNvSpPr/>
          <p:nvPr/>
        </p:nvSpPr>
        <p:spPr>
          <a:xfrm>
            <a:off x="5048778" y="516913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44A46C-8B3F-354A-AB71-D881C6577F73}"/>
              </a:ext>
            </a:extLst>
          </p:cNvPr>
          <p:cNvSpPr txBox="1"/>
          <p:nvPr/>
        </p:nvSpPr>
        <p:spPr>
          <a:xfrm>
            <a:off x="5048778" y="515780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进程</a:t>
            </a:r>
            <a:r>
              <a:rPr kumimoji="1" lang="en-US" altLang="zh-CN" sz="1400" b="1" dirty="0">
                <a:latin typeface="+mn-ea"/>
              </a:rPr>
              <a:t>9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36815A6-A26A-C846-B8D2-7EFA34046C23}"/>
              </a:ext>
            </a:extLst>
          </p:cNvPr>
          <p:cNvSpPr txBox="1"/>
          <p:nvPr/>
        </p:nvSpPr>
        <p:spPr>
          <a:xfrm>
            <a:off x="5674857" y="43080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3322F9D-B6C0-414C-B73E-32FD0460DB57}"/>
              </a:ext>
            </a:extLst>
          </p:cNvPr>
          <p:cNvSpPr txBox="1"/>
          <p:nvPr/>
        </p:nvSpPr>
        <p:spPr>
          <a:xfrm>
            <a:off x="5674857" y="50820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9C3F721-B38C-8C49-A871-3F79799118DB}"/>
              </a:ext>
            </a:extLst>
          </p:cNvPr>
          <p:cNvSpPr/>
          <p:nvPr/>
        </p:nvSpPr>
        <p:spPr>
          <a:xfrm rot="16200000">
            <a:off x="1847819" y="5109716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195179-D867-8B4C-AF79-875AB92E559B}"/>
              </a:ext>
            </a:extLst>
          </p:cNvPr>
          <p:cNvSpPr/>
          <p:nvPr/>
        </p:nvSpPr>
        <p:spPr>
          <a:xfrm>
            <a:off x="2561963" y="5082033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235077-592B-1341-9BC3-96D0E503572C}"/>
              </a:ext>
            </a:extLst>
          </p:cNvPr>
          <p:cNvSpPr/>
          <p:nvPr/>
        </p:nvSpPr>
        <p:spPr>
          <a:xfrm>
            <a:off x="2561963" y="4326672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6008A2-6CC3-9A47-8CAD-247B6D350048}"/>
              </a:ext>
            </a:extLst>
          </p:cNvPr>
          <p:cNvSpPr txBox="1"/>
          <p:nvPr/>
        </p:nvSpPr>
        <p:spPr>
          <a:xfrm>
            <a:off x="6363958" y="46931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调度器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CB8DE78-1524-D444-8DDF-86F1DF200FEF}"/>
              </a:ext>
            </a:extLst>
          </p:cNvPr>
          <p:cNvSpPr/>
          <p:nvPr/>
        </p:nvSpPr>
        <p:spPr>
          <a:xfrm>
            <a:off x="6363958" y="4701107"/>
            <a:ext cx="877163" cy="3613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7FCB311F-6CB5-034E-A965-AB9FFE57E9CB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flipH="1" flipV="1">
            <a:off x="6090355" y="4555631"/>
            <a:ext cx="273603" cy="326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A5B48CC-41A8-244F-9E50-897191A0C8DE}"/>
              </a:ext>
            </a:extLst>
          </p:cNvPr>
          <p:cNvCxnSpPr>
            <a:cxnSpLocks/>
            <a:stCxn id="30" idx="1"/>
            <a:endCxn id="27" idx="3"/>
          </p:cNvCxnSpPr>
          <p:nvPr/>
        </p:nvCxnSpPr>
        <p:spPr>
          <a:xfrm flipH="1">
            <a:off x="6090355" y="4881782"/>
            <a:ext cx="273603" cy="4292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9C8C856-20C8-9645-8838-4D3ADE25F5B2}"/>
              </a:ext>
            </a:extLst>
          </p:cNvPr>
          <p:cNvSpPr txBox="1"/>
          <p:nvPr/>
        </p:nvSpPr>
        <p:spPr>
          <a:xfrm>
            <a:off x="6127557" y="446051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E8134B9-E4EC-684C-B62B-E25C4C92C9B5}"/>
              </a:ext>
            </a:extLst>
          </p:cNvPr>
          <p:cNvSpPr txBox="1"/>
          <p:nvPr/>
        </p:nvSpPr>
        <p:spPr>
          <a:xfrm>
            <a:off x="6147885" y="511074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461FB32-A686-1847-9A3F-AC2B4410D8F0}"/>
              </a:ext>
            </a:extLst>
          </p:cNvPr>
          <p:cNvSpPr/>
          <p:nvPr/>
        </p:nvSpPr>
        <p:spPr>
          <a:xfrm>
            <a:off x="2703944" y="4476812"/>
            <a:ext cx="514400" cy="214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2A50FD-8EEF-AA46-856F-A876ADA580E4}"/>
              </a:ext>
            </a:extLst>
          </p:cNvPr>
          <p:cNvSpPr txBox="1"/>
          <p:nvPr/>
        </p:nvSpPr>
        <p:spPr>
          <a:xfrm>
            <a:off x="2643462" y="4463300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上下文</a:t>
            </a:r>
            <a:r>
              <a:rPr kumimoji="1" lang="en-US" altLang="zh-CN" sz="1000" b="1" dirty="0">
                <a:solidFill>
                  <a:schemeClr val="bg1"/>
                </a:solidFill>
                <a:latin typeface="+mn-ea"/>
              </a:rPr>
              <a:t>0</a:t>
            </a:r>
            <a:endParaRPr kumimoji="1"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A69DC3C-3CDA-9840-91CB-33B46BB98720}"/>
              </a:ext>
            </a:extLst>
          </p:cNvPr>
          <p:cNvSpPr/>
          <p:nvPr/>
        </p:nvSpPr>
        <p:spPr>
          <a:xfrm>
            <a:off x="2709538" y="5180919"/>
            <a:ext cx="514400" cy="214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841D22E-5A9A-7547-B1C6-58B5B010788E}"/>
              </a:ext>
            </a:extLst>
          </p:cNvPr>
          <p:cNvSpPr txBox="1"/>
          <p:nvPr/>
        </p:nvSpPr>
        <p:spPr>
          <a:xfrm>
            <a:off x="2649056" y="5167407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上下文</a:t>
            </a:r>
            <a:r>
              <a:rPr kumimoji="1" lang="en-US" altLang="zh-CN" sz="1000" b="1" dirty="0">
                <a:solidFill>
                  <a:schemeClr val="bg1"/>
                </a:solidFill>
                <a:latin typeface="+mn-ea"/>
              </a:rPr>
              <a:t>1</a:t>
            </a:r>
            <a:endParaRPr kumimoji="1"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3868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77019-50CF-984E-BDDA-FEE34CE3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线程：更加轻量级的运行时抽象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2361D-5EC7-1B4F-8073-291486CE0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线程只包含运行时的状态</a:t>
            </a:r>
            <a:endParaRPr kumimoji="1" lang="en-US" altLang="zh-CN"/>
          </a:p>
          <a:p>
            <a:pPr lvl="1"/>
            <a:r>
              <a:rPr kumimoji="1" lang="zh-CN" altLang="en-US"/>
              <a:t>静态部分由</a:t>
            </a:r>
            <a:r>
              <a:rPr kumimoji="1" lang="zh-CN" altLang="en-US" b="1"/>
              <a:t>进程</a:t>
            </a:r>
            <a:r>
              <a:rPr kumimoji="1" lang="zh-CN" altLang="en-US"/>
              <a:t>提供</a:t>
            </a:r>
            <a:endParaRPr kumimoji="1" lang="en-US" altLang="zh-CN"/>
          </a:p>
          <a:p>
            <a:pPr lvl="1"/>
            <a:r>
              <a:rPr kumimoji="1" lang="zh-CN" altLang="en-US"/>
              <a:t>包括了执行所需的</a:t>
            </a:r>
            <a:r>
              <a:rPr kumimoji="1" lang="zh-CN" altLang="en-US" b="1"/>
              <a:t>最小</a:t>
            </a:r>
            <a:r>
              <a:rPr kumimoji="1" lang="zh-CN" altLang="en-US"/>
              <a:t>状态（主要是寄存器和栈）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一个进程可以包含多个线程</a:t>
            </a:r>
            <a:endParaRPr kumimoji="1" lang="en-US" altLang="zh-CN"/>
          </a:p>
          <a:p>
            <a:pPr lvl="1"/>
            <a:r>
              <a:rPr kumimoji="1" lang="zh-CN" altLang="en-US"/>
              <a:t>每个线程共享同一地址空间（方便数据共享和交互）</a:t>
            </a:r>
            <a:endParaRPr kumimoji="1" lang="en-US" altLang="zh-CN"/>
          </a:p>
          <a:p>
            <a:pPr lvl="1"/>
            <a:r>
              <a:rPr kumimoji="1" lang="zh-CN" altLang="en-US"/>
              <a:t>允许进程内并行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853221-E5F7-AD46-972E-5996341F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A144B-524F-714B-91B0-DA64528A6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34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50B85-4EF8-4243-9A3B-B3C6E6F2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回顾：进程控制块（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2001E-3A64-F94C-BFAA-337505FE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每个进程都对应一个</a:t>
            </a:r>
            <a:r>
              <a:rPr kumimoji="1" lang="zh-CN" altLang="en-US" dirty="0">
                <a:solidFill>
                  <a:schemeClr val="accent1"/>
                </a:solidFill>
              </a:rPr>
              <a:t>元数据</a:t>
            </a:r>
            <a:r>
              <a:rPr kumimoji="1" lang="zh-CN" altLang="en-US" dirty="0"/>
              <a:t>，称为“进程控制块”</a:t>
            </a:r>
            <a:r>
              <a:rPr kumimoji="1" lang="en-US" altLang="zh-CN" dirty="0"/>
              <a:t>PCB</a:t>
            </a:r>
          </a:p>
          <a:p>
            <a:pPr lvl="1"/>
            <a:r>
              <a:rPr kumimoji="1" lang="zh-CN" altLang="en-US" dirty="0"/>
              <a:t>进程控制块存储在内核态（</a:t>
            </a:r>
            <a:r>
              <a:rPr kumimoji="1" lang="zh-CN" altLang="en-US" dirty="0">
                <a:solidFill>
                  <a:srgbClr val="C00000"/>
                </a:solidFill>
              </a:rPr>
              <a:t>为什么？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想一想：进程控制块里至少应该保存哪些信息？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独立的虚拟地址空间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独立的处理器上下文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内核栈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37B495-2665-4640-B495-6909A1D8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F4379-BF0A-7923-4304-7B4B4227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855770"/>
            <a:ext cx="4246240" cy="1345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97B8F0-6080-757D-EF42-968A01E0FE66}"/>
              </a:ext>
            </a:extLst>
          </p:cNvPr>
          <p:cNvSpPr txBox="1"/>
          <p:nvPr/>
        </p:nvSpPr>
        <p:spPr>
          <a:xfrm>
            <a:off x="5642534" y="5060316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PCB</a:t>
            </a:r>
            <a:r>
              <a:rPr kumimoji="1" lang="zh-CN" altLang="en-US" sz="1400" b="1" dirty="0"/>
              <a:t>结构（第一版）</a:t>
            </a:r>
          </a:p>
        </p:txBody>
      </p:sp>
    </p:spTree>
    <p:extLst>
      <p:ext uri="{BB962C8B-B14F-4D97-AF65-F5344CB8AC3E}">
        <p14:creationId xmlns:p14="http://schemas.microsoft.com/office/powerpoint/2010/main" val="1903678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程序员如何使用线程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544432"/>
            <a:ext cx="7772400" cy="1250156"/>
          </a:xfrm>
        </p:spPr>
        <p:txBody>
          <a:bodyPr/>
          <a:lstStyle/>
          <a:p>
            <a:r>
              <a:rPr lang="en-US" altLang="zh-CN" dirty="0" err="1"/>
              <a:t>pthread</a:t>
            </a:r>
            <a:r>
              <a:rPr lang="zh-CN" altLang="en-US" dirty="0"/>
              <a:t>接口 </a:t>
            </a:r>
            <a:r>
              <a:rPr lang="en-US" altLang="zh-CN" dirty="0"/>
              <a:t>–</a:t>
            </a:r>
            <a:r>
              <a:rPr lang="zh-CN" altLang="en-US" dirty="0"/>
              <a:t> 线程本地存储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411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FF2D54-4889-F649-9218-3A3A814A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在程序中如何使用线程？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3AB887-9510-BA4B-B8F2-6A4E9FDB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常用库：</a:t>
            </a:r>
            <a:r>
              <a:rPr lang="en-US" altLang="zh-CN" dirty="0"/>
              <a:t>POSIX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zh-CN" altLang="en-US" dirty="0"/>
              <a:t>（</a:t>
            </a:r>
            <a:r>
              <a:rPr lang="en-US" altLang="zh-CN" dirty="0" err="1"/>
              <a:t>pthreads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包含约</a:t>
            </a:r>
            <a:r>
              <a:rPr lang="en-US" altLang="zh-CN" dirty="0"/>
              <a:t>60</a:t>
            </a:r>
            <a:r>
              <a:rPr lang="zh-CN" altLang="en-US" dirty="0"/>
              <a:t>个函数的标准接口</a:t>
            </a:r>
            <a:endParaRPr lang="en-US" altLang="zh-CN" dirty="0"/>
          </a:p>
          <a:p>
            <a:pPr lvl="1"/>
            <a:r>
              <a:rPr lang="zh-CN" altLang="en-US" dirty="0"/>
              <a:t>实现的功能与进程相关系统调用相似</a:t>
            </a:r>
            <a:endParaRPr lang="en-US" altLang="zh-CN" dirty="0"/>
          </a:p>
          <a:p>
            <a:pPr lvl="2"/>
            <a:r>
              <a:rPr lang="zh-CN" altLang="en-US" dirty="0"/>
              <a:t>创建：</a:t>
            </a:r>
            <a:r>
              <a:rPr lang="en-US" altLang="zh-CN" dirty="0" err="1"/>
              <a:t>pthread_create</a:t>
            </a:r>
            <a:endParaRPr lang="en-US" altLang="zh-CN" dirty="0"/>
          </a:p>
          <a:p>
            <a:pPr lvl="2"/>
            <a:r>
              <a:rPr lang="zh-CN" altLang="en-US" dirty="0"/>
              <a:t>回收：</a:t>
            </a:r>
            <a:r>
              <a:rPr lang="en-US" altLang="zh-CN" dirty="0" err="1"/>
              <a:t>pthread_join</a:t>
            </a:r>
            <a:endParaRPr lang="en-US" altLang="zh-CN" dirty="0"/>
          </a:p>
          <a:p>
            <a:pPr lvl="2"/>
            <a:r>
              <a:rPr lang="zh-CN" altLang="en-US" dirty="0"/>
              <a:t>退出：</a:t>
            </a:r>
            <a:r>
              <a:rPr lang="en-US" altLang="zh-CN" dirty="0" err="1"/>
              <a:t>pthread_exit</a:t>
            </a:r>
            <a:endParaRPr lang="en-US" altLang="zh-CN" dirty="0"/>
          </a:p>
          <a:p>
            <a:pPr lvl="2"/>
            <a:r>
              <a:rPr lang="en-US" altLang="zh-CN" dirty="0"/>
              <a:t>……</a:t>
            </a:r>
          </a:p>
          <a:p>
            <a:r>
              <a:rPr lang="zh-CN" altLang="en-US" dirty="0"/>
              <a:t>注意：一个线程执行系统调用，可能影响该进程的所有线程</a:t>
            </a:r>
            <a:endParaRPr lang="en-US" altLang="zh-CN" dirty="0"/>
          </a:p>
          <a:p>
            <a:pPr lvl="1"/>
            <a:r>
              <a:rPr lang="zh-CN" altLang="en-US" dirty="0"/>
              <a:t>如</a:t>
            </a:r>
            <a:r>
              <a:rPr lang="en-US" altLang="zh-CN" dirty="0"/>
              <a:t>exit</a:t>
            </a:r>
            <a:r>
              <a:rPr lang="zh-CN" altLang="en-US" dirty="0"/>
              <a:t>会使所有线程退出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29F702-977B-7A45-95CF-D40D8D79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360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D13FA-1E99-9246-B4AF-AA4A7950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使用线程的程序示例（创建）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0A58B-2F23-9842-863A-DF41C8302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39494-D819-5D4C-9EE0-27C6A2F8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D8CBFF-7656-0A48-891F-31A9D584D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264730"/>
            <a:ext cx="6781800" cy="4105739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kumimoji="0" lang="en-US" altLang="zh-CN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pthreads</a:t>
            </a: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"hello, world" program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thread routine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exit(0);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012CCA8C-475B-574A-B928-0C5D7B0D3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3956230"/>
            <a:ext cx="1631178" cy="31393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创建线程</a:t>
            </a:r>
            <a:r>
              <a:rPr kumimoji="0" lang="zh-CN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接口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8D4217B-F5EB-7742-B19A-E79B59C172EE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771800" y="4113196"/>
            <a:ext cx="864096" cy="472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834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D13FA-1E99-9246-B4AF-AA4A7950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使用线程的程序示例（创建）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0A58B-2F23-9842-863A-DF41C8302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39494-D819-5D4C-9EE0-27C6A2F8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D8CBFF-7656-0A48-891F-31A9D584D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264730"/>
            <a:ext cx="6781800" cy="4105739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kumimoji="0" lang="en-US" altLang="zh-CN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pthreads</a:t>
            </a: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"hello, world" program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thread routine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exit(0);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012CCA8C-475B-574A-B928-0C5D7B0D3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3871799"/>
            <a:ext cx="1296144" cy="31393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noProof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新线程</a:t>
            </a:r>
            <a:r>
              <a:rPr kumimoji="0" lang="en-US" altLang="zh-CN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ID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8D4217B-F5EB-7742-B19A-E79B59C172E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059832" y="4185731"/>
            <a:ext cx="144016" cy="3999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4">
            <a:extLst>
              <a:ext uri="{FF2B5EF4-FFF2-40B4-BE49-F238E27FC236}">
                <a16:creationId xmlns:a16="http://schemas.microsoft.com/office/drawing/2014/main" id="{2F116640-0C26-6E47-B207-F8118CBBF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540" y="3468612"/>
            <a:ext cx="1296144" cy="584775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noProof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新线程</a:t>
            </a:r>
            <a:endParaRPr kumimoji="0" lang="en-US" altLang="zh-CN" sz="1600" b="1" kern="0" noProof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noProof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起始执行点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5D7A36F-F8C5-D741-A07D-FC8C7E404C3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195736" y="2857500"/>
            <a:ext cx="2619876" cy="611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F016392-F2C6-BF4C-B78B-9240E7E9EECC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572000" y="4053387"/>
            <a:ext cx="243612" cy="4985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280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D13FA-1E99-9246-B4AF-AA4A7950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使用线程的程序示例（创建）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0A58B-2F23-9842-863A-DF41C8302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39494-D819-5D4C-9EE0-27C6A2F8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D8CBFF-7656-0A48-891F-31A9D584D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264730"/>
            <a:ext cx="6781800" cy="4105739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kumimoji="0" lang="en-US" altLang="zh-CN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pthreads</a:t>
            </a: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"hello, world" program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thread routine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exit(0);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F116640-0C26-6E47-B207-F8118CBBF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3596832"/>
            <a:ext cx="1296144" cy="31393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noProof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新线程</a:t>
            </a:r>
            <a:r>
              <a:rPr kumimoji="0" lang="zh-CN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参数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5D7A36F-F8C5-D741-A07D-FC8C7E404C3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262062" y="2850300"/>
            <a:ext cx="2318050" cy="746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F016392-F2C6-BF4C-B78B-9240E7E9EECC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336500" y="3910764"/>
            <a:ext cx="243612" cy="633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4">
            <a:extLst>
              <a:ext uri="{FF2B5EF4-FFF2-40B4-BE49-F238E27FC236}">
                <a16:creationId xmlns:a16="http://schemas.microsoft.com/office/drawing/2014/main" id="{F4EE718F-A1C6-8644-9B06-0D43C4B82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1331" y="3495560"/>
            <a:ext cx="1702569" cy="553998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kern="0" noProof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新线程属性</a:t>
            </a:r>
            <a:endParaRPr kumimoji="0" lang="en-US" altLang="zh-CN" sz="1500" b="1" kern="0" noProof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（通常为</a:t>
            </a:r>
            <a:r>
              <a:rPr kumimoji="0" lang="en-US" altLang="zh-CN" sz="15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NULL</a:t>
            </a:r>
            <a:r>
              <a:rPr kumimoji="0" lang="zh-CN" altLang="en-US" sz="15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）</a:t>
            </a:r>
            <a:endParaRPr kumimoji="0" lang="en-US" altLang="zh-CN" sz="1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24D7059-46C5-8544-9374-0030B2792FAE}"/>
              </a:ext>
            </a:extLst>
          </p:cNvPr>
          <p:cNvCxnSpPr>
            <a:cxnSpLocks/>
          </p:cNvCxnSpPr>
          <p:nvPr/>
        </p:nvCxnSpPr>
        <p:spPr>
          <a:xfrm>
            <a:off x="3782615" y="4046186"/>
            <a:ext cx="24886" cy="453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897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D13FA-1E99-9246-B4AF-AA4A7950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使用线程的程序示例（创建）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0A58B-2F23-9842-863A-DF41C8302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39494-D819-5D4C-9EE0-27C6A2F8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D8CBFF-7656-0A48-891F-31A9D584D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264730"/>
            <a:ext cx="6781800" cy="4105739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kumimoji="0" lang="en-US" altLang="zh-CN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pthreads</a:t>
            </a: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"hello, world" program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thread routine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exit(0);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B0C739-D8E1-2D44-9257-9AAA22C5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30638" y="2497460"/>
            <a:ext cx="241362" cy="4827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01F7C0-CEEE-1742-90FF-FFC6496E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32977" y="4390326"/>
            <a:ext cx="241362" cy="482724"/>
          </a:xfrm>
          <a:prstGeom prst="rect">
            <a:avLst/>
          </a:prstGeom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C2C5A0B1-676B-184A-B0F1-CBE5B2F0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999" y="4450270"/>
            <a:ext cx="936104" cy="31393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主线程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99BF506A-95E5-CD41-8C9C-D0AB7AAE1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409" y="2438740"/>
            <a:ext cx="1064605" cy="30008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对等线程</a:t>
            </a:r>
            <a:endParaRPr kumimoji="0" lang="en-US" altLang="zh-CN" sz="1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DDFD671-A6EF-4646-BD7E-1EBCBB4B251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95936" y="2738822"/>
            <a:ext cx="3347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5ED24BF-A584-9048-9F31-8349E72E4965}"/>
              </a:ext>
            </a:extLst>
          </p:cNvPr>
          <p:cNvCxnSpPr>
            <a:cxnSpLocks/>
          </p:cNvCxnSpPr>
          <p:nvPr/>
        </p:nvCxnSpPr>
        <p:spPr>
          <a:xfrm flipH="1">
            <a:off x="5652120" y="4631688"/>
            <a:ext cx="3347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01E082E-A4C1-2942-8AED-EAAE24A418CA}"/>
              </a:ext>
            </a:extLst>
          </p:cNvPr>
          <p:cNvSpPr txBox="1"/>
          <p:nvPr/>
        </p:nvSpPr>
        <p:spPr>
          <a:xfrm>
            <a:off x="6027863" y="1977075"/>
            <a:ext cx="2084225" cy="92333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 ./</a:t>
            </a:r>
            <a:r>
              <a:rPr kumimoji="1" lang="en-US" altLang="zh-CN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kumimoji="1" lang="en-US" altLang="zh-CN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</a:t>
            </a:r>
            <a:endParaRPr kumimoji="1" lang="zh-CN" alt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BF9807-567A-8545-B7A1-50F23B817B35}"/>
              </a:ext>
            </a:extLst>
          </p:cNvPr>
          <p:cNvSpPr txBox="1"/>
          <p:nvPr/>
        </p:nvSpPr>
        <p:spPr>
          <a:xfrm>
            <a:off x="5956979" y="16036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预期运行结果：</a:t>
            </a:r>
          </a:p>
        </p:txBody>
      </p:sp>
    </p:spTree>
    <p:extLst>
      <p:ext uri="{BB962C8B-B14F-4D97-AF65-F5344CB8AC3E}">
        <p14:creationId xmlns:p14="http://schemas.microsoft.com/office/powerpoint/2010/main" val="1720438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D13FA-1E99-9246-B4AF-AA4A7950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使用线程的程序示例（创建）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0A58B-2F23-9842-863A-DF41C8302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39494-D819-5D4C-9EE0-27C6A2F8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D8CBFF-7656-0A48-891F-31A9D584D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264730"/>
            <a:ext cx="6781800" cy="4105739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kumimoji="0" lang="en-US" altLang="zh-CN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pthreads</a:t>
            </a: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"hello, world" program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thread routine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exit(0);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B0C739-D8E1-2D44-9257-9AAA22C5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30638" y="2497460"/>
            <a:ext cx="241362" cy="4827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01F7C0-CEEE-1742-90FF-FFC6496E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32977" y="4390326"/>
            <a:ext cx="241362" cy="482724"/>
          </a:xfrm>
          <a:prstGeom prst="rect">
            <a:avLst/>
          </a:prstGeom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C2C5A0B1-676B-184A-B0F1-CBE5B2F0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999" y="4450270"/>
            <a:ext cx="936104" cy="31393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主线程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99BF506A-95E5-CD41-8C9C-D0AB7AAE1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409" y="2438740"/>
            <a:ext cx="1064605" cy="30008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对等线程</a:t>
            </a:r>
            <a:endParaRPr kumimoji="0" lang="en-US" altLang="zh-CN" sz="1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DDFD671-A6EF-4646-BD7E-1EBCBB4B251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995936" y="2738822"/>
            <a:ext cx="3347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5ED24BF-A584-9048-9F31-8349E72E4965}"/>
              </a:ext>
            </a:extLst>
          </p:cNvPr>
          <p:cNvCxnSpPr>
            <a:cxnSpLocks/>
          </p:cNvCxnSpPr>
          <p:nvPr/>
        </p:nvCxnSpPr>
        <p:spPr>
          <a:xfrm flipH="1">
            <a:off x="5652120" y="4631688"/>
            <a:ext cx="3347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01E082E-A4C1-2942-8AED-EAAE24A418CA}"/>
              </a:ext>
            </a:extLst>
          </p:cNvPr>
          <p:cNvSpPr txBox="1"/>
          <p:nvPr/>
        </p:nvSpPr>
        <p:spPr>
          <a:xfrm>
            <a:off x="6085969" y="2174294"/>
            <a:ext cx="2084225" cy="646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 ./</a:t>
            </a:r>
            <a:r>
              <a:rPr kumimoji="1" lang="en-US" altLang="zh-CN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kumimoji="1" lang="en-US" altLang="zh-CN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</a:t>
            </a:r>
            <a:endParaRPr kumimoji="1" lang="zh-CN" alt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BF9807-567A-8545-B7A1-50F23B817B35}"/>
              </a:ext>
            </a:extLst>
          </p:cNvPr>
          <p:cNvSpPr txBox="1"/>
          <p:nvPr/>
        </p:nvSpPr>
        <p:spPr>
          <a:xfrm>
            <a:off x="5434945" y="174154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可能的实际运行结果：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4789A2-F3DF-2F48-9F89-FEEBB73A0997}"/>
              </a:ext>
            </a:extLst>
          </p:cNvPr>
          <p:cNvSpPr txBox="1"/>
          <p:nvPr/>
        </p:nvSpPr>
        <p:spPr>
          <a:xfrm>
            <a:off x="5588675" y="303465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为什么没有输出？</a:t>
            </a:r>
          </a:p>
        </p:txBody>
      </p:sp>
    </p:spTree>
    <p:extLst>
      <p:ext uri="{BB962C8B-B14F-4D97-AF65-F5344CB8AC3E}">
        <p14:creationId xmlns:p14="http://schemas.microsoft.com/office/powerpoint/2010/main" val="54848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1D6FD-59F6-B144-B0C8-B4DB0CC7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程序控制流分析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47949A3C-7AC9-6547-B2E4-754AC11D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/>
          <a:lstStyle/>
          <a:p>
            <a:r>
              <a:rPr kumimoji="1" lang="zh-CN" altLang="en-US" dirty="0"/>
              <a:t>主线程创建对等线程后，两线程独立执行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若对等线程先执行，则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顺利输出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E99195-38EA-734D-BA06-933438A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6D9D847-22EA-3C4A-BB08-4137C2E3D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982" y="2529675"/>
            <a:ext cx="877163" cy="341632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主线程</a:t>
            </a:r>
            <a:endParaRPr kumimoji="0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2B9B8E5-F446-894C-8717-C06009E44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18" y="3436971"/>
            <a:ext cx="1107996" cy="341632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对等线程</a:t>
            </a:r>
            <a:endParaRPr kumimoji="0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D23818A5-63C7-2345-AE7C-39C26C3F0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3784" y="2964710"/>
            <a:ext cx="1" cy="27011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6B44BDE-0D07-354A-866B-1EFEC6C449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5736" y="4024387"/>
            <a:ext cx="0" cy="53682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5CCAEA26-366F-7846-8AF3-AF7B8757D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2839" y="4267409"/>
            <a:ext cx="1838965" cy="34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return NULL;</a:t>
            </a:r>
            <a:endParaRPr kumimoji="0" lang="en-US" altLang="zh-CN" sz="1800" b="1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056DE622-F5EC-5645-8915-F218F425B6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3785" y="3300229"/>
            <a:ext cx="3371950" cy="724159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7C8AFEE2-8BEA-1947-8273-29E18CC50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189" y="4611941"/>
            <a:ext cx="1800493" cy="95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exit</a:t>
            </a:r>
            <a:r>
              <a:rPr kumimoji="0" lang="en-US" altLang="zh-CN" sz="1800" b="1" dirty="0">
                <a:latin typeface="Courier New" panose="02070309020205020404" pitchFamily="49" charset="0"/>
              </a:rPr>
              <a:t>()</a:t>
            </a:r>
            <a:r>
              <a:rPr kumimoji="0" lang="en-US" altLang="zh-CN" sz="1800" dirty="0"/>
              <a:t> </a:t>
            </a:r>
          </a:p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+mn-ea"/>
                <a:ea typeface="+mn-ea"/>
              </a:rPr>
              <a:t>终止主线程</a:t>
            </a:r>
            <a:endParaRPr kumimoji="0" lang="en-US" altLang="zh-CN" sz="1800" b="1" dirty="0">
              <a:latin typeface="+mn-ea"/>
              <a:ea typeface="+mn-ea"/>
            </a:endParaRPr>
          </a:p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+mn-ea"/>
                <a:ea typeface="+mn-ea"/>
              </a:rPr>
              <a:t>及其他对等线程</a:t>
            </a:r>
            <a:endParaRPr kumimoji="0" lang="en-US" altLang="zh-CN" sz="1800" b="0" dirty="0"/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62F9F9A5-D9F1-4A48-95F1-927CDE863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88" y="3098918"/>
            <a:ext cx="2815194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+mn-ea"/>
                <a:ea typeface="+mn-ea"/>
              </a:rPr>
              <a:t>调用 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thread_create</a:t>
            </a:r>
            <a:r>
              <a:rPr kumimoji="0" lang="en-US" altLang="zh-CN" sz="1800" b="0" dirty="0"/>
              <a:t>()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446473D5-4354-FC4D-B9EE-9C4F03206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063" y="3958453"/>
            <a:ext cx="1287532" cy="34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800" b="1" dirty="0" err="1">
                <a:latin typeface="Courier New" panose="02070309020205020404" pitchFamily="49" charset="0"/>
              </a:rPr>
              <a:t>printf</a:t>
            </a:r>
            <a:r>
              <a:rPr kumimoji="0" lang="en-US" altLang="zh-CN" sz="1800" b="1" dirty="0">
                <a:latin typeface="Courier New" panose="02070309020205020404" pitchFamily="49" charset="0"/>
              </a:rPr>
              <a:t>()</a:t>
            </a:r>
            <a:endParaRPr kumimoji="0" lang="en-US" altLang="zh-CN" sz="1800" b="1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2EC091A0-1939-8A48-AD7E-784578918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2839" y="4579221"/>
            <a:ext cx="1749197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0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对等线程终止</a:t>
            </a:r>
            <a:r>
              <a:rPr kumimoji="0"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468FD1F7-E50D-9043-BBD1-32E4DBFB2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19" y="3367332"/>
            <a:ext cx="2852063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kumimoji="0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zh-CN" altLang="en-US" sz="18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返回</a:t>
            </a:r>
            <a:endParaRPr kumimoji="0" lang="en-US" altLang="zh-CN" sz="18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54C2C40F-F4B0-0046-913D-BE9BD9F10D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0887" y="4498836"/>
            <a:ext cx="3304848" cy="15952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AD68AD-3BAF-1E40-AA62-C8E357C501A0}"/>
              </a:ext>
            </a:extLst>
          </p:cNvPr>
          <p:cNvSpPr txBox="1"/>
          <p:nvPr/>
        </p:nvSpPr>
        <p:spPr>
          <a:xfrm>
            <a:off x="4503043" y="32193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切换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A07D13-25EF-5445-A146-DEBFC08E5477}"/>
              </a:ext>
            </a:extLst>
          </p:cNvPr>
          <p:cNvSpPr txBox="1"/>
          <p:nvPr/>
        </p:nvSpPr>
        <p:spPr>
          <a:xfrm>
            <a:off x="4503042" y="45972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切换</a:t>
            </a:r>
          </a:p>
        </p:txBody>
      </p:sp>
    </p:spTree>
    <p:extLst>
      <p:ext uri="{BB962C8B-B14F-4D97-AF65-F5344CB8AC3E}">
        <p14:creationId xmlns:p14="http://schemas.microsoft.com/office/powerpoint/2010/main" val="691736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1D6FD-59F6-B144-B0C8-B4DB0CC7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程序控制流分析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47949A3C-7AC9-6547-B2E4-754AC11D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/>
          <a:lstStyle/>
          <a:p>
            <a:r>
              <a:rPr kumimoji="1" lang="zh-CN" altLang="en-US" dirty="0"/>
              <a:t>主线程创建对等线程后，两线程独立执行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若对等线程先执行，则</a:t>
            </a:r>
            <a:r>
              <a:rPr kumimoji="1" lang="en-US" altLang="zh-CN" dirty="0"/>
              <a:t>exit</a:t>
            </a:r>
            <a:r>
              <a:rPr kumimoji="1" lang="zh-CN" altLang="en-US" dirty="0"/>
              <a:t>被调用，对等线程直接被终止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E99195-38EA-734D-BA06-933438A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6D9D847-22EA-3C4A-BB08-4137C2E3D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982" y="2529675"/>
            <a:ext cx="877163" cy="341632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主线程</a:t>
            </a:r>
            <a:endParaRPr kumimoji="0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2B9B8E5-F446-894C-8717-C06009E44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518" y="3436971"/>
            <a:ext cx="1107996" cy="341632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对等线程</a:t>
            </a:r>
            <a:endParaRPr kumimoji="0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D23818A5-63C7-2345-AE7C-39C26C3F0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3784" y="2964710"/>
            <a:ext cx="1" cy="27011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5CCAEA26-366F-7846-8AF3-AF7B8757D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2839" y="4336998"/>
            <a:ext cx="1838965" cy="34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return NULL;</a:t>
            </a:r>
            <a:endParaRPr kumimoji="0" lang="en-US" altLang="zh-CN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056DE622-F5EC-5645-8915-F218F425B6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3785" y="3300229"/>
            <a:ext cx="3371950" cy="724159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7C8AFEE2-8BEA-1947-8273-29E18CC50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843" y="4261414"/>
            <a:ext cx="1800493" cy="95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exit</a:t>
            </a:r>
            <a:r>
              <a:rPr kumimoji="0" lang="en-US" altLang="zh-CN" sz="1800" b="1" dirty="0">
                <a:latin typeface="Courier New" panose="02070309020205020404" pitchFamily="49" charset="0"/>
              </a:rPr>
              <a:t>()</a:t>
            </a:r>
            <a:r>
              <a:rPr kumimoji="0" lang="en-US" altLang="zh-CN" sz="1800" dirty="0"/>
              <a:t> </a:t>
            </a:r>
          </a:p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+mn-ea"/>
                <a:ea typeface="+mn-ea"/>
              </a:rPr>
              <a:t>终止主线程</a:t>
            </a:r>
            <a:endParaRPr kumimoji="0" lang="en-US" altLang="zh-CN" sz="1800" b="1" dirty="0">
              <a:latin typeface="+mn-ea"/>
              <a:ea typeface="+mn-ea"/>
            </a:endParaRPr>
          </a:p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+mn-ea"/>
                <a:ea typeface="+mn-ea"/>
              </a:rPr>
              <a:t>及其他对等线程</a:t>
            </a:r>
            <a:endParaRPr kumimoji="0" lang="en-US" altLang="zh-CN" sz="1800" b="0" dirty="0"/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62F9F9A5-D9F1-4A48-95F1-927CDE863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88" y="3098918"/>
            <a:ext cx="2815194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+mn-ea"/>
                <a:ea typeface="+mn-ea"/>
              </a:rPr>
              <a:t>调用 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thread_create</a:t>
            </a:r>
            <a:r>
              <a:rPr kumimoji="0" lang="en-US" altLang="zh-CN" sz="1800" b="0" dirty="0"/>
              <a:t>()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446473D5-4354-FC4D-B9EE-9C4F03206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063" y="4028042"/>
            <a:ext cx="1287532" cy="34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8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printf</a:t>
            </a:r>
            <a:r>
              <a:rPr kumimoji="0" lang="en-US" altLang="zh-CN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()</a:t>
            </a:r>
            <a:endParaRPr kumimoji="0" lang="en-US" altLang="zh-CN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468FD1F7-E50D-9043-BBD1-32E4DBFB2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19" y="3367332"/>
            <a:ext cx="2852063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kumimoji="0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zh-CN" altLang="en-US" sz="18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返回</a:t>
            </a:r>
            <a:endParaRPr kumimoji="0" lang="en-US" altLang="zh-CN" sz="18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54C2C40F-F4B0-0046-913D-BE9BD9F10D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0887" y="4067481"/>
            <a:ext cx="3304847" cy="199928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F7E5E5-067B-AB4E-A8B9-668814321DEB}"/>
              </a:ext>
            </a:extLst>
          </p:cNvPr>
          <p:cNvSpPr txBox="1"/>
          <p:nvPr/>
        </p:nvSpPr>
        <p:spPr>
          <a:xfrm>
            <a:off x="4503043" y="32193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切换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A81F17-CF1E-3C48-BD8A-AC83F3660643}"/>
              </a:ext>
            </a:extLst>
          </p:cNvPr>
          <p:cNvSpPr txBox="1"/>
          <p:nvPr/>
        </p:nvSpPr>
        <p:spPr>
          <a:xfrm>
            <a:off x="4499846" y="4202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切换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48ABC-C8D5-A243-81A4-5217B2134A9F}"/>
              </a:ext>
            </a:extLst>
          </p:cNvPr>
          <p:cNvSpPr txBox="1"/>
          <p:nvPr/>
        </p:nvSpPr>
        <p:spPr>
          <a:xfrm>
            <a:off x="7620000" y="184938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如何避免？</a:t>
            </a:r>
          </a:p>
        </p:txBody>
      </p:sp>
    </p:spTree>
    <p:extLst>
      <p:ext uri="{BB962C8B-B14F-4D97-AF65-F5344CB8AC3E}">
        <p14:creationId xmlns:p14="http://schemas.microsoft.com/office/powerpoint/2010/main" val="10080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EA107-44A8-CF41-B399-A6EC7A5E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解决方案：加入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操作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941B10-9AF0-2749-9A6B-AC743432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6CE9E47-5CFE-1E43-99DC-EE75F08CF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24650"/>
            <a:ext cx="6781800" cy="4376583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kumimoji="0" lang="en-US" altLang="zh-CN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pthreads</a:t>
            </a: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"hello, world" program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thread routine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*thread(void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thread,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pthread_join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exit(0);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F0D7BC0-55C5-DF40-8A24-48CD511BD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3909868"/>
            <a:ext cx="3744416" cy="31393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j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oin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操作：等待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tid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对应线程退出并回收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CA424FC-EC2C-B642-95D5-DB9D122CF38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83768" y="4066834"/>
            <a:ext cx="1008112" cy="7348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4">
            <a:extLst>
              <a:ext uri="{FF2B5EF4-FFF2-40B4-BE49-F238E27FC236}">
                <a16:creationId xmlns:a16="http://schemas.microsoft.com/office/drawing/2014/main" id="{3602012F-391F-064C-AE95-3ED4DCB40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894" y="5135165"/>
            <a:ext cx="1471871" cy="31393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线程返回值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9D5BDAD-95B6-2548-B04B-FDC8A0DECA27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635896" y="4945732"/>
            <a:ext cx="518998" cy="346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43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CDD97-F5AD-C14C-A6E8-3ED46F92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回顾：内核栈与用户栈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539B3-3392-9F48-983D-14A2AB5E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应用为什么需要“又一个栈”（内核栈）？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进程在内核中依然需要执行代码，有读写临时数据的需求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进程在用户态和内核态的数据应该相互隔离，增强安全性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AArch64</a:t>
            </a:r>
            <a:r>
              <a:rPr kumimoji="1" lang="zh-CN" altLang="en-US" dirty="0"/>
              <a:t>实现：两个栈指针寄存器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SP_EL1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SP_EL0</a:t>
            </a:r>
          </a:p>
          <a:p>
            <a:pPr lvl="1"/>
            <a:r>
              <a:rPr kumimoji="1" lang="zh-CN" altLang="en-US" dirty="0"/>
              <a:t>当进程进入内核后，自动完成栈寄存器切换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x86</a:t>
            </a:r>
            <a:r>
              <a:rPr kumimoji="1" lang="zh-CN" altLang="en-US" dirty="0"/>
              <a:t>只有一个栈寄存器，需要保存恢复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02850-4830-144D-8A12-7D990224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3A3D08-9B1F-CC4E-8F4E-1BED00AB4592}"/>
              </a:ext>
            </a:extLst>
          </p:cNvPr>
          <p:cNvSpPr/>
          <p:nvPr/>
        </p:nvSpPr>
        <p:spPr>
          <a:xfrm>
            <a:off x="6917200" y="2925668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用态</a:t>
            </a:r>
          </a:p>
        </p:txBody>
      </p:sp>
      <p:sp>
        <p:nvSpPr>
          <p:cNvPr id="7" name="弧 6">
            <a:extLst>
              <a:ext uri="{FF2B5EF4-FFF2-40B4-BE49-F238E27FC236}">
                <a16:creationId xmlns:a16="http://schemas.microsoft.com/office/drawing/2014/main" id="{2EC8A5DA-6F8E-A645-B29F-8505952AD460}"/>
              </a:ext>
            </a:extLst>
          </p:cNvPr>
          <p:cNvSpPr/>
          <p:nvPr/>
        </p:nvSpPr>
        <p:spPr>
          <a:xfrm>
            <a:off x="7683122" y="3139847"/>
            <a:ext cx="914400" cy="1877893"/>
          </a:xfrm>
          <a:prstGeom prst="arc">
            <a:avLst>
              <a:gd name="adj1" fmla="val 16176727"/>
              <a:gd name="adj2" fmla="val 5380434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103BD31-9700-C94D-865E-4F911A50387C}"/>
              </a:ext>
            </a:extLst>
          </p:cNvPr>
          <p:cNvCxnSpPr>
            <a:cxnSpLocks/>
          </p:cNvCxnSpPr>
          <p:nvPr/>
        </p:nvCxnSpPr>
        <p:spPr>
          <a:xfrm>
            <a:off x="6700196" y="4209834"/>
            <a:ext cx="1728192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01B5420-8106-2D47-89B0-0FCD3332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88" y="4051774"/>
            <a:ext cx="157868" cy="1580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6E3D8E-22A5-1A44-8D70-0DDFFA90B243}"/>
              </a:ext>
            </a:extLst>
          </p:cNvPr>
          <p:cNvSpPr txBox="1"/>
          <p:nvPr/>
        </p:nvSpPr>
        <p:spPr>
          <a:xfrm>
            <a:off x="6039023" y="32536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内核栈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0D580A-DAAE-D54D-BEBA-2975AFCD952E}"/>
              </a:ext>
            </a:extLst>
          </p:cNvPr>
          <p:cNvSpPr txBox="1"/>
          <p:nvPr/>
        </p:nvSpPr>
        <p:spPr>
          <a:xfrm>
            <a:off x="6039023" y="47260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用户栈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0B4B6A-5EF9-D84D-B057-0DF36A45AAE4}"/>
              </a:ext>
            </a:extLst>
          </p:cNvPr>
          <p:cNvSpPr/>
          <p:nvPr/>
        </p:nvSpPr>
        <p:spPr>
          <a:xfrm>
            <a:off x="6916186" y="3747773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0x456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F79DE1-BCDE-A248-8F3B-9EF07ED196E6}"/>
              </a:ext>
            </a:extLst>
          </p:cNvPr>
          <p:cNvSpPr/>
          <p:nvPr/>
        </p:nvSpPr>
        <p:spPr>
          <a:xfrm>
            <a:off x="6916186" y="3475717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0x7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FE2513-1C07-0646-B474-B92D8635520E}"/>
              </a:ext>
            </a:extLst>
          </p:cNvPr>
          <p:cNvSpPr/>
          <p:nvPr/>
        </p:nvSpPr>
        <p:spPr>
          <a:xfrm>
            <a:off x="6916186" y="320457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0x1234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230052-6D81-3649-AEAC-F57F7A42AFC7}"/>
              </a:ext>
            </a:extLst>
          </p:cNvPr>
          <p:cNvSpPr/>
          <p:nvPr/>
        </p:nvSpPr>
        <p:spPr>
          <a:xfrm>
            <a:off x="6916186" y="2925668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0x22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EDD24F-A6B4-0B4E-9236-E07D1B79A3F8}"/>
              </a:ext>
            </a:extLst>
          </p:cNvPr>
          <p:cNvSpPr/>
          <p:nvPr/>
        </p:nvSpPr>
        <p:spPr>
          <a:xfrm>
            <a:off x="6917200" y="4395841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3A63E5-C575-8745-B0D5-20E2B3F2875B}"/>
              </a:ext>
            </a:extLst>
          </p:cNvPr>
          <p:cNvSpPr/>
          <p:nvPr/>
        </p:nvSpPr>
        <p:spPr>
          <a:xfrm>
            <a:off x="6916186" y="521794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411076-5470-7843-A828-45009747A533}"/>
              </a:ext>
            </a:extLst>
          </p:cNvPr>
          <p:cNvSpPr/>
          <p:nvPr/>
        </p:nvSpPr>
        <p:spPr>
          <a:xfrm>
            <a:off x="6916186" y="4945890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0x589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1B3946-FD65-4F40-9FFB-8698AADF6F8E}"/>
              </a:ext>
            </a:extLst>
          </p:cNvPr>
          <p:cNvSpPr/>
          <p:nvPr/>
        </p:nvSpPr>
        <p:spPr>
          <a:xfrm>
            <a:off x="6916186" y="4674744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0x890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11D857-BA72-8842-BFA3-F3A528FD539E}"/>
              </a:ext>
            </a:extLst>
          </p:cNvPr>
          <p:cNvSpPr/>
          <p:nvPr/>
        </p:nvSpPr>
        <p:spPr>
          <a:xfrm>
            <a:off x="6916186" y="439584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0x1200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86FB2B-12E7-C146-8212-ABEC34A04E69}"/>
              </a:ext>
            </a:extLst>
          </p:cNvPr>
          <p:cNvSpPr txBox="1"/>
          <p:nvPr/>
        </p:nvSpPr>
        <p:spPr>
          <a:xfrm>
            <a:off x="7097468" y="533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E1EAFC6-4966-0A45-A176-A5A194AF6570}"/>
              </a:ext>
            </a:extLst>
          </p:cNvPr>
          <p:cNvSpPr/>
          <p:nvPr/>
        </p:nvSpPr>
        <p:spPr>
          <a:xfrm>
            <a:off x="6916186" y="521612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148D7AD-D5B4-EA46-99B2-E7D880574A9A}"/>
              </a:ext>
            </a:extLst>
          </p:cNvPr>
          <p:cNvCxnSpPr/>
          <p:nvPr/>
        </p:nvCxnSpPr>
        <p:spPr>
          <a:xfrm>
            <a:off x="6663178" y="4009628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5C2F032-035A-D94D-ADD0-1263C8035C8E}"/>
              </a:ext>
            </a:extLst>
          </p:cNvPr>
          <p:cNvSpPr txBox="1"/>
          <p:nvPr/>
        </p:nvSpPr>
        <p:spPr>
          <a:xfrm>
            <a:off x="6107168" y="386217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SP_EL1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9C6F0D6-6A57-E44C-B6B6-62D788A51D04}"/>
              </a:ext>
            </a:extLst>
          </p:cNvPr>
          <p:cNvCxnSpPr/>
          <p:nvPr/>
        </p:nvCxnSpPr>
        <p:spPr>
          <a:xfrm>
            <a:off x="6643124" y="5478417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9B0F22C-0A32-DC44-BB30-DAB664CCE31D}"/>
              </a:ext>
            </a:extLst>
          </p:cNvPr>
          <p:cNvSpPr txBox="1"/>
          <p:nvPr/>
        </p:nvSpPr>
        <p:spPr>
          <a:xfrm>
            <a:off x="6072586" y="5330961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SP_EL0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76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4340D-0C1A-A14F-980F-736B3902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加入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之后的程序控制流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24C90-FCFD-B94E-B4DD-9FACF0F3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A1B78159-8C2B-B04B-BF00-75A1FF0AB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0372" y="1433601"/>
            <a:ext cx="877163" cy="341632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主线程</a:t>
            </a:r>
            <a:endParaRPr kumimoji="0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0C04953-855B-BA4B-AC7C-439E936D3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908" y="2340897"/>
            <a:ext cx="1107996" cy="341632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对等线程</a:t>
            </a:r>
            <a:endParaRPr kumimoji="0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6864ABC-B1BD-0942-84E2-7A6785E82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175" y="1868637"/>
            <a:ext cx="16776" cy="300567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E4A07544-300B-9D40-B249-E0C1E2528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4126" y="2928313"/>
            <a:ext cx="0" cy="53682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E5499EA8-8211-0F42-8736-FB88F1BA9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229" y="3171335"/>
            <a:ext cx="1838965" cy="34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800" b="1">
                <a:latin typeface="Courier New" panose="02070309020205020404" pitchFamily="49" charset="0"/>
              </a:rPr>
              <a:t>return NULL;</a:t>
            </a:r>
            <a:endParaRPr kumimoji="0" lang="en-US" altLang="zh-CN" sz="1800" b="1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49E54AD-F6D4-5F43-9F3E-18514D2B1C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175" y="2204155"/>
            <a:ext cx="3371950" cy="724159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DD017255-AFF6-0448-B693-8DA1CE804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84" y="3134309"/>
            <a:ext cx="1415772" cy="584775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kumimoji="0" lang="zh-CN" altLang="en-US" sz="1600" b="1" dirty="0">
                <a:latin typeface="+mn-ea"/>
                <a:ea typeface="+mn-ea"/>
              </a:rPr>
              <a:t>主线程等待</a:t>
            </a:r>
            <a:endParaRPr kumimoji="0" lang="en-US" altLang="zh-CN" sz="1600" b="1" dirty="0">
              <a:latin typeface="+mn-ea"/>
              <a:ea typeface="+mn-ea"/>
            </a:endParaRPr>
          </a:p>
          <a:p>
            <a:pPr algn="ctr">
              <a:lnSpc>
                <a:spcPct val="90000"/>
              </a:lnSpc>
              <a:buFontTx/>
              <a:buNone/>
            </a:pPr>
            <a:r>
              <a:rPr kumimoji="0" lang="zh-CN" altLang="en-US" sz="1600" b="1" dirty="0">
                <a:latin typeface="+mn-ea"/>
                <a:ea typeface="+mn-ea"/>
              </a:rPr>
              <a:t>对等线程终止</a:t>
            </a:r>
            <a:endParaRPr kumimoji="0" lang="en-US" altLang="zh-CN" sz="1600" b="1" dirty="0">
              <a:latin typeface="+mn-ea"/>
              <a:ea typeface="+mn-ea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5434AA5F-6F50-3F42-964A-FFED88726F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8951" y="3465141"/>
            <a:ext cx="3355175" cy="671035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F49AFD8-FF76-7A48-9103-8549B6BBA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538" y="4535104"/>
            <a:ext cx="1800493" cy="95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exit</a:t>
            </a:r>
            <a:r>
              <a:rPr kumimoji="0" lang="en-US" altLang="zh-CN" sz="1800" b="1" dirty="0">
                <a:latin typeface="Courier New" panose="02070309020205020404" pitchFamily="49" charset="0"/>
              </a:rPr>
              <a:t>()</a:t>
            </a:r>
            <a:r>
              <a:rPr kumimoji="0" lang="en-US" altLang="zh-CN" sz="1800" dirty="0"/>
              <a:t> </a:t>
            </a:r>
          </a:p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+mn-ea"/>
                <a:ea typeface="+mn-ea"/>
              </a:rPr>
              <a:t>终止主线程</a:t>
            </a:r>
            <a:endParaRPr kumimoji="0" lang="en-US" altLang="zh-CN" sz="1800" b="1" dirty="0">
              <a:latin typeface="+mn-ea"/>
              <a:ea typeface="+mn-ea"/>
            </a:endParaRPr>
          </a:p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+mn-ea"/>
                <a:ea typeface="+mn-ea"/>
              </a:rPr>
              <a:t>及其他对等线程</a:t>
            </a:r>
            <a:endParaRPr kumimoji="0" lang="en-US" altLang="zh-CN" sz="1800" b="0" dirty="0"/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8CFFD614-1882-D742-9C4B-CCC1CFABE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50" y="2002844"/>
            <a:ext cx="2989922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调用 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thread_create</a:t>
            </a:r>
            <a:r>
              <a:rPr kumimoji="0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2B51B280-416F-F248-96EE-07780D2D5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66" y="2673879"/>
            <a:ext cx="2714205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zh-CN" altLang="en-US" sz="18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调用</a:t>
            </a:r>
            <a:r>
              <a:rPr kumimoji="0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kumimoji="0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2DCD4D88-C40F-2549-A617-66D4EC1E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051" y="3948846"/>
            <a:ext cx="2394022" cy="59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kumimoji="0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en-US" sz="18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返回</a:t>
            </a:r>
            <a:endParaRPr kumimoji="0" lang="en-US" altLang="zh-CN" sz="18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9E8707F7-4619-5D47-9A8B-59C261BF0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53" y="2862379"/>
            <a:ext cx="1287532" cy="34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800" b="1" dirty="0" err="1">
                <a:latin typeface="Courier New" panose="02070309020205020404" pitchFamily="49" charset="0"/>
              </a:rPr>
              <a:t>printf</a:t>
            </a:r>
            <a:r>
              <a:rPr kumimoji="0" lang="en-US" altLang="zh-CN" sz="1800" b="1" dirty="0">
                <a:latin typeface="Courier New" panose="02070309020205020404" pitchFamily="49" charset="0"/>
              </a:rPr>
              <a:t>()</a:t>
            </a:r>
            <a:endParaRPr kumimoji="0" lang="en-US" altLang="zh-CN" sz="1800" b="1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2E71D250-E219-AA49-A5CB-AF2305806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229" y="3483147"/>
            <a:ext cx="1749197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0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对等线程终止</a:t>
            </a:r>
            <a:r>
              <a:rPr kumimoji="0"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FF948F6C-0DD0-7B4A-995A-A099682AB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51" y="2271258"/>
            <a:ext cx="2989921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kumimoji="0"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kumimoji="0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en-US" sz="18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返回</a:t>
            </a:r>
            <a:endParaRPr kumimoji="0" lang="en-US" altLang="zh-CN" sz="18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020C35-8E84-D54D-A8F6-7A5F9313164E}"/>
              </a:ext>
            </a:extLst>
          </p:cNvPr>
          <p:cNvSpPr txBox="1"/>
          <p:nvPr/>
        </p:nvSpPr>
        <p:spPr>
          <a:xfrm>
            <a:off x="4652248" y="4981589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+mn-ea"/>
              </a:rPr>
              <a:t>join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</a:rPr>
              <a:t>保证该对等线程一定会执行完成</a:t>
            </a:r>
          </a:p>
        </p:txBody>
      </p:sp>
    </p:spTree>
    <p:extLst>
      <p:ext uri="{BB962C8B-B14F-4D97-AF65-F5344CB8AC3E}">
        <p14:creationId xmlns:p14="http://schemas.microsoft.com/office/powerpoint/2010/main" val="938826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A01EF-E615-7C40-ACAC-B863885D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的方法存在什么问题？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26894-6AE6-C744-90EF-53B2A19B0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需要主线程手动调用回收资源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若主线程未调用则可能出现资源溢出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8DDD7-6889-7446-AE9E-A30A9090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4010EC0-73D9-F24B-8910-A4F72FFC6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00595"/>
            <a:ext cx="6781800" cy="3293209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*thread(void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while(1)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thread, NULL);</a:t>
            </a:r>
            <a:endParaRPr kumimoji="0" lang="en-US" altLang="zh-CN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exit(0);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AE51EE-17E0-1C4D-91B6-A0E998B5776E}"/>
              </a:ext>
            </a:extLst>
          </p:cNvPr>
          <p:cNvSpPr txBox="1"/>
          <p:nvPr/>
        </p:nvSpPr>
        <p:spPr>
          <a:xfrm>
            <a:off x="6205183" y="2255302"/>
            <a:ext cx="2337499" cy="1754326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 ./</a:t>
            </a:r>
            <a:r>
              <a:rPr kumimoji="1" lang="en-US" altLang="zh-CN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kumimoji="1" lang="en-US" altLang="zh-CN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(stuck; errno:11)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DCDBE8-5767-3548-AD17-5F2E580F57AC}"/>
              </a:ext>
            </a:extLst>
          </p:cNvPr>
          <p:cNvSpPr txBox="1"/>
          <p:nvPr/>
        </p:nvSpPr>
        <p:spPr>
          <a:xfrm>
            <a:off x="6134299" y="188183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实际运行结果：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1DC7BA-3F53-C345-AB4D-2A0E5152693B}"/>
              </a:ext>
            </a:extLst>
          </p:cNvPr>
          <p:cNvSpPr txBox="1"/>
          <p:nvPr/>
        </p:nvSpPr>
        <p:spPr>
          <a:xfrm>
            <a:off x="5724128" y="132113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能否实现自动资源管理？</a:t>
            </a:r>
          </a:p>
        </p:txBody>
      </p:sp>
    </p:spTree>
    <p:extLst>
      <p:ext uri="{BB962C8B-B14F-4D97-AF65-F5344CB8AC3E}">
        <p14:creationId xmlns:p14="http://schemas.microsoft.com/office/powerpoint/2010/main" val="11713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5F1B6-5C5B-1D40-B888-AF1A85E2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解决方案：加入</a:t>
            </a:r>
            <a:r>
              <a:rPr kumimoji="1" lang="en-US" altLang="zh-CN" dirty="0"/>
              <a:t>detach</a:t>
            </a:r>
            <a:r>
              <a:rPr kumimoji="1"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55F87-C8CB-7E41-913B-8AE8E300C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调用</a:t>
            </a:r>
            <a:r>
              <a:rPr kumimoji="1" lang="en-US" altLang="zh-CN" dirty="0"/>
              <a:t>detach</a:t>
            </a:r>
            <a:r>
              <a:rPr kumimoji="1" lang="zh-CN" altLang="en-US" dirty="0"/>
              <a:t>可使线程进入“分离”状态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分离线程不能被其他线程杀死或回收，退出时资源自动回收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0BC1E0-9D54-AE49-8B01-EC8E31D7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7A1788-DC77-3144-BC99-42EADD0D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00595"/>
            <a:ext cx="6781800" cy="3293209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*thread(void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pthread_detach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pthread_self</a:t>
            </a:r>
            <a:r>
              <a:rPr kumimoji="0"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while(1)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thread, NULL);</a:t>
            </a:r>
            <a:endParaRPr kumimoji="0" lang="en-US" altLang="zh-CN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exit(0);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A59224E-EA7A-C140-9D6E-E62F630CC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6" y="2543568"/>
            <a:ext cx="1631178" cy="313932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返回自身线程</a:t>
            </a:r>
            <a:r>
              <a:rPr kumimoji="0" lang="en-US" altLang="zh-CN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ID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C21FA82-E4B9-DD40-B9D2-493FAAE3AFB8}"/>
              </a:ext>
            </a:extLst>
          </p:cNvPr>
          <p:cNvCxnSpPr>
            <a:cxnSpLocks/>
          </p:cNvCxnSpPr>
          <p:nvPr/>
        </p:nvCxnSpPr>
        <p:spPr>
          <a:xfrm flipH="1">
            <a:off x="4427985" y="2857500"/>
            <a:ext cx="108012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B16457B-3D5E-BC41-8504-45389F609C4C}"/>
              </a:ext>
            </a:extLst>
          </p:cNvPr>
          <p:cNvSpPr txBox="1"/>
          <p:nvPr/>
        </p:nvSpPr>
        <p:spPr>
          <a:xfrm>
            <a:off x="6553200" y="2942938"/>
            <a:ext cx="2084225" cy="120032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 ./</a:t>
            </a:r>
            <a:r>
              <a:rPr kumimoji="1" lang="en-US" altLang="zh-CN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kumimoji="1" lang="en-US" altLang="zh-CN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33EA36-2971-1D44-83BD-E34C1CFC2E5C}"/>
              </a:ext>
            </a:extLst>
          </p:cNvPr>
          <p:cNvSpPr txBox="1"/>
          <p:nvPr/>
        </p:nvSpPr>
        <p:spPr>
          <a:xfrm>
            <a:off x="6482316" y="25694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实际运行结果：</a:t>
            </a:r>
          </a:p>
        </p:txBody>
      </p:sp>
    </p:spTree>
    <p:extLst>
      <p:ext uri="{BB962C8B-B14F-4D97-AF65-F5344CB8AC3E}">
        <p14:creationId xmlns:p14="http://schemas.microsoft.com/office/powerpoint/2010/main" val="1406486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5F1B6-5C5B-1D40-B888-AF1A85E2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如果</a:t>
            </a:r>
            <a:r>
              <a:rPr kumimoji="1" lang="en-US" altLang="zh-CN" dirty="0"/>
              <a:t>detach</a:t>
            </a:r>
            <a:r>
              <a:rPr kumimoji="1" lang="zh-CN" altLang="en-US" dirty="0"/>
              <a:t>和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一起使用会怎么样？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0BC1E0-9D54-AE49-8B01-EC8E31D7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7A1788-DC77-3144-BC99-42EADD0D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524798"/>
            <a:ext cx="6781800" cy="3834896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*thread(void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while(1);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thread,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pthread_detach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  <a:buNone/>
            </a:pPr>
            <a:r>
              <a:rPr kumimoji="0" lang="zh-CN" alt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(“%d\n”, </a:t>
            </a:r>
            <a:r>
              <a:rPr kumimoji="0" lang="en" altLang="zh-CN" sz="16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pthread_join</a:t>
            </a:r>
            <a:r>
              <a:rPr kumimoji="0"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NULL));</a:t>
            </a:r>
            <a:endParaRPr kumimoji="0"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exit(0);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432446-5211-F049-9D5A-D61569D95CD3}"/>
              </a:ext>
            </a:extLst>
          </p:cNvPr>
          <p:cNvSpPr txBox="1"/>
          <p:nvPr/>
        </p:nvSpPr>
        <p:spPr>
          <a:xfrm>
            <a:off x="5878675" y="2137420"/>
            <a:ext cx="2084225" cy="92333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 ./</a:t>
            </a:r>
            <a:r>
              <a:rPr kumimoji="1" lang="en-US" altLang="zh-CN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kumimoji="1" lang="en-US" altLang="zh-CN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F50B56-EF83-854E-BA9E-10963D095D8D}"/>
              </a:ext>
            </a:extLst>
          </p:cNvPr>
          <p:cNvSpPr txBox="1"/>
          <p:nvPr/>
        </p:nvSpPr>
        <p:spPr>
          <a:xfrm>
            <a:off x="5807791" y="176395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一种实际运行结果：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F7529F-B314-A34C-9522-64747C2A70DF}"/>
              </a:ext>
            </a:extLst>
          </p:cNvPr>
          <p:cNvSpPr txBox="1"/>
          <p:nvPr/>
        </p:nvSpPr>
        <p:spPr>
          <a:xfrm>
            <a:off x="3491880" y="3145532"/>
            <a:ext cx="4665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accent1"/>
                </a:solidFill>
              </a:rPr>
              <a:t>22</a:t>
            </a:r>
            <a:r>
              <a:rPr kumimoji="1" lang="zh-CN" altLang="en-US" sz="1600" dirty="0">
                <a:solidFill>
                  <a:schemeClr val="accent1"/>
                </a:solidFill>
              </a:rPr>
              <a:t>代表</a:t>
            </a:r>
            <a:r>
              <a:rPr kumimoji="1" lang="en-US" altLang="zh-CN" sz="1600" dirty="0">
                <a:solidFill>
                  <a:schemeClr val="accent1"/>
                </a:solidFill>
              </a:rPr>
              <a:t>illegal</a:t>
            </a:r>
            <a:r>
              <a:rPr kumimoji="1" lang="zh-CN" altLang="en-US" sz="160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dirty="0">
                <a:solidFill>
                  <a:schemeClr val="accent1"/>
                </a:solidFill>
              </a:rPr>
              <a:t>arguments</a:t>
            </a:r>
            <a:r>
              <a:rPr kumimoji="1" lang="zh-CN" altLang="en-US" sz="1600" dirty="0">
                <a:solidFill>
                  <a:schemeClr val="accent1"/>
                </a:solidFill>
              </a:rPr>
              <a:t>，因为这个线程无法</a:t>
            </a:r>
            <a:r>
              <a:rPr kumimoji="1" lang="en-US" altLang="zh-CN" sz="1600" dirty="0">
                <a:solidFill>
                  <a:schemeClr val="accent1"/>
                </a:solidFill>
              </a:rPr>
              <a:t>join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75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D5EA0-2971-2243-AFE8-9F57084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detach</a:t>
            </a:r>
            <a:r>
              <a:rPr kumimoji="1" lang="zh-CN" altLang="en-US" dirty="0"/>
              <a:t>代表线程完全独立了吗？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74D39-F6AD-E340-A34C-825773C9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9A41D50-4A22-8948-AEFE-23A97922E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660219"/>
            <a:ext cx="6781800" cy="3564053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*thread(void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while(1);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thread,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pthread_detach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kumimoji="0"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911790-CC3A-864C-A03E-BF2B24E0664F}"/>
              </a:ext>
            </a:extLst>
          </p:cNvPr>
          <p:cNvSpPr txBox="1"/>
          <p:nvPr/>
        </p:nvSpPr>
        <p:spPr>
          <a:xfrm>
            <a:off x="5807791" y="2106056"/>
            <a:ext cx="2084225" cy="646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 ./</a:t>
            </a:r>
            <a:r>
              <a:rPr kumimoji="1" lang="en-US" altLang="zh-CN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kumimoji="1" lang="en-US" altLang="zh-CN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5C5B76-0EBB-D44E-98DB-C85A6655998B}"/>
              </a:ext>
            </a:extLst>
          </p:cNvPr>
          <p:cNvSpPr txBox="1"/>
          <p:nvPr/>
        </p:nvSpPr>
        <p:spPr>
          <a:xfrm>
            <a:off x="5807791" y="176395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一种实际运行结果：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B1B21C-D41C-D64A-9D27-3B0981E76EC6}"/>
              </a:ext>
            </a:extLst>
          </p:cNvPr>
          <p:cNvSpPr txBox="1"/>
          <p:nvPr/>
        </p:nvSpPr>
        <p:spPr>
          <a:xfrm>
            <a:off x="5910382" y="28087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</a:rPr>
              <a:t>对等线程仍被终结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072F68-E9B4-A442-8CEB-1129CEBFF218}"/>
              </a:ext>
            </a:extLst>
          </p:cNvPr>
          <p:cNvSpPr txBox="1"/>
          <p:nvPr/>
        </p:nvSpPr>
        <p:spPr>
          <a:xfrm>
            <a:off x="1907704" y="4892786"/>
            <a:ext cx="5463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</a:rPr>
              <a:t>核心原因：主函数返回后隐式调用</a:t>
            </a:r>
            <a:r>
              <a:rPr kumimoji="1" lang="en-US" altLang="zh-CN" sz="1600" b="1" dirty="0">
                <a:solidFill>
                  <a:srgbClr val="C00000"/>
                </a:solidFill>
              </a:rPr>
              <a:t>exit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，强制终止所有线程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0833181-A050-E649-91F8-19A582861FD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461526" y="5062063"/>
            <a:ext cx="44617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948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78463-8454-3F4A-9512-F4D9DB76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解决方案：加入</a:t>
            </a:r>
            <a:r>
              <a:rPr kumimoji="1" lang="en-US" altLang="zh-CN" dirty="0" err="1"/>
              <a:t>pthread_exit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C4C115-F301-B045-BFEE-B3EE8B6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DE2BDA-7D73-434C-8079-252B296E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660219"/>
            <a:ext cx="6781800" cy="3564053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altLang="zh-CN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void *thread(void *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vargp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("Hello, world!\n");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while(1);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 NULL;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pthread_t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pthread_create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, NULL, thread, NULL);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pthread_detach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zh-C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</a:t>
            </a: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pthread_exit</a:t>
            </a:r>
            <a:r>
              <a:rPr kumimoji="0"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0"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AE5B65-587B-0945-9CAE-6C0372FCEA47}"/>
              </a:ext>
            </a:extLst>
          </p:cNvPr>
          <p:cNvSpPr txBox="1"/>
          <p:nvPr/>
        </p:nvSpPr>
        <p:spPr>
          <a:xfrm>
            <a:off x="5807791" y="2106056"/>
            <a:ext cx="2084225" cy="92333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~/test$ ./</a:t>
            </a:r>
            <a:r>
              <a:rPr kumimoji="1" lang="en-US" altLang="zh-CN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kumimoji="1" lang="en-US" altLang="zh-CN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 world!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(stuck)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F0BEA2-4E58-2D4B-A5E3-DD48BA0B657A}"/>
              </a:ext>
            </a:extLst>
          </p:cNvPr>
          <p:cNvSpPr txBox="1"/>
          <p:nvPr/>
        </p:nvSpPr>
        <p:spPr>
          <a:xfrm>
            <a:off x="5807791" y="17639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实际运行结果：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B6FCD0A-1129-D844-82C1-1C50C320D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3" y="4450715"/>
            <a:ext cx="1872209" cy="584775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只退出当前线程</a:t>
            </a:r>
            <a:endParaRPr kumimoji="0" lang="en-US" altLang="zh-CN" sz="1600" b="1" kern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onsolas" panose="020B0609020204030204" pitchFamily="49" charset="0"/>
              </a:rPr>
              <a:t>（参数为返回值）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288E3DC-3EED-6F4B-942A-DB633C8FB818}"/>
              </a:ext>
            </a:extLst>
          </p:cNvPr>
          <p:cNvCxnSpPr>
            <a:cxnSpLocks/>
          </p:cNvCxnSpPr>
          <p:nvPr/>
        </p:nvCxnSpPr>
        <p:spPr>
          <a:xfrm flipH="1" flipV="1">
            <a:off x="3491880" y="4790290"/>
            <a:ext cx="936106" cy="15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612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41321-905B-5343-8933-1515AB77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pthreads</a:t>
            </a:r>
            <a:r>
              <a:rPr kumimoji="1" lang="zh-CN" altLang="en-US" dirty="0"/>
              <a:t>使用小结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6C479-5DAC-F448-BBCA-07FC73FD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常用接口：创建、合并、分离、退出</a:t>
            </a:r>
            <a:endParaRPr kumimoji="1" lang="en-US" altLang="zh-CN" dirty="0"/>
          </a:p>
          <a:p>
            <a:r>
              <a:rPr kumimoji="1" lang="zh-CN" altLang="en-US" dirty="0"/>
              <a:t>线程资源默认需要手动回收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主线程可使用合并（</a:t>
            </a:r>
            <a:r>
              <a:rPr kumimoji="1" lang="en-US" altLang="zh-CN" dirty="0" err="1"/>
              <a:t>pthread_join</a:t>
            </a:r>
            <a:r>
              <a:rPr kumimoji="1" lang="zh-CN" altLang="en-US" dirty="0"/>
              <a:t>）回收其他线程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也可调用分离（</a:t>
            </a:r>
            <a:r>
              <a:rPr kumimoji="1" lang="en-US" altLang="zh-CN" dirty="0" err="1"/>
              <a:t>pthread_detach</a:t>
            </a:r>
            <a:r>
              <a:rPr kumimoji="1" lang="zh-CN" altLang="en-US" dirty="0"/>
              <a:t>）使其他线程自动回收</a:t>
            </a:r>
            <a:endParaRPr kumimoji="1" lang="en-US" altLang="zh-CN" dirty="0"/>
          </a:p>
          <a:p>
            <a:r>
              <a:rPr kumimoji="1" lang="zh-CN" altLang="en-US" dirty="0"/>
              <a:t>主线程退出默认会终结所有线程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可改为调用退出（</a:t>
            </a:r>
            <a:r>
              <a:rPr kumimoji="1" lang="en-US" altLang="zh-CN" dirty="0" err="1"/>
              <a:t>pthread_exit</a:t>
            </a:r>
            <a:r>
              <a:rPr kumimoji="1" lang="zh-CN" altLang="en-US" dirty="0"/>
              <a:t>），只退出主线程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0C514C-8439-274F-963E-B4F8983E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60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线程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614871"/>
            <a:ext cx="7772400" cy="1250156"/>
          </a:xfrm>
        </p:spPr>
        <p:txBody>
          <a:bodyPr/>
          <a:lstStyle/>
          <a:p>
            <a:r>
              <a:rPr lang="zh-CN" altLang="en-US" dirty="0"/>
              <a:t>线程的概念 </a:t>
            </a:r>
            <a:r>
              <a:rPr lang="en-US" altLang="zh-CN" dirty="0"/>
              <a:t>- </a:t>
            </a:r>
            <a:r>
              <a:rPr lang="zh-CN" altLang="en-US" dirty="0"/>
              <a:t>线程模型 </a:t>
            </a:r>
            <a:r>
              <a:rPr lang="en-US" altLang="zh-CN" dirty="0"/>
              <a:t>-</a:t>
            </a:r>
            <a:r>
              <a:rPr lang="zh-CN" altLang="en-US" dirty="0"/>
              <a:t> 相关数据结构 </a:t>
            </a:r>
            <a:r>
              <a:rPr lang="en-US" altLang="zh-CN" dirty="0"/>
              <a:t>-</a:t>
            </a:r>
            <a:r>
              <a:rPr lang="zh-CN" altLang="en-US" dirty="0"/>
              <a:t> 基本操作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3291F-9B8C-0D4A-B9AB-449452A7B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064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723F4-DF29-7E4A-B00A-DB7FDA89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从进程到线程的发展历史（一）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F140E-844E-2C48-887B-F31A3310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早期的操作系统（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世纪</a:t>
            </a:r>
            <a:r>
              <a:rPr kumimoji="1" lang="en-US" altLang="zh-CN" dirty="0"/>
              <a:t>60</a:t>
            </a:r>
            <a:r>
              <a:rPr kumimoji="1" lang="zh-CN" altLang="en-US" dirty="0"/>
              <a:t>年代）只有进程的概念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客观原因：硬件资源有限（没有多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、多核硬件）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OS/360</a:t>
            </a:r>
            <a:r>
              <a:rPr kumimoji="1" lang="zh-CN" altLang="en-US" dirty="0"/>
              <a:t>操作系统中较早出现了类似线程的概念（</a:t>
            </a:r>
            <a:r>
              <a:rPr kumimoji="1" lang="en-US" altLang="zh-CN" dirty="0"/>
              <a:t>1967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称为“任务”（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一般认为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概念的提出者是</a:t>
            </a:r>
            <a:r>
              <a:rPr lang="en" altLang="zh-CN" sz="1800" b="0" dirty="0"/>
              <a:t>Victor </a:t>
            </a:r>
            <a:r>
              <a:rPr lang="en-US" altLang="zh-CN" sz="1800" b="0" dirty="0"/>
              <a:t>N. </a:t>
            </a:r>
            <a:r>
              <a:rPr lang="en" altLang="zh-CN" sz="1800" b="0" dirty="0" err="1"/>
              <a:t>Vyssotsky</a:t>
            </a:r>
            <a:endParaRPr lang="en" altLang="zh-CN" sz="1800" b="0" dirty="0"/>
          </a:p>
          <a:p>
            <a:pPr lvl="1"/>
            <a:r>
              <a:rPr kumimoji="1" lang="en" altLang="zh-CN" dirty="0"/>
              <a:t>Multics</a:t>
            </a:r>
            <a:r>
              <a:rPr kumimoji="1" lang="zh-CN" altLang="en" dirty="0"/>
              <a:t>操作系统</a:t>
            </a:r>
            <a:r>
              <a:rPr kumimoji="1" lang="zh-CN" altLang="en-US" dirty="0"/>
              <a:t>项目的技术领头人</a:t>
            </a:r>
            <a:endParaRPr kumimoji="1" lang="en-US" altLang="zh-CN" dirty="0"/>
          </a:p>
          <a:p>
            <a:pPr lvl="1"/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5F7A63-AC8C-6D4A-992C-28489D85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E98D1-631E-A947-99EB-4CC0418A7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2C9AC07-C632-AD40-BA6D-87EBD20F1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49374"/>
            <a:ext cx="1844299" cy="185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90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723F4-DF29-7E4A-B00A-DB7FDA89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从进程到线程的发展历史（二）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F140E-844E-2C48-887B-F31A3310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内核（</a:t>
            </a:r>
            <a:r>
              <a:rPr kumimoji="1" lang="en-US" altLang="zh-CN" dirty="0"/>
              <a:t>1991</a:t>
            </a:r>
            <a:r>
              <a:rPr kumimoji="1" lang="zh-CN" altLang="en-US" dirty="0"/>
              <a:t>）最初并未提供线程支持</a:t>
            </a:r>
            <a:endParaRPr kumimoji="1" lang="en-US" altLang="zh-CN" dirty="0"/>
          </a:p>
          <a:p>
            <a:r>
              <a:rPr kumimoji="1" lang="en-US" altLang="zh-CN" dirty="0"/>
              <a:t>POSIX</a:t>
            </a:r>
            <a:r>
              <a:rPr kumimoji="1" lang="zh-CN" altLang="en-US" dirty="0"/>
              <a:t>随后（</a:t>
            </a:r>
            <a:r>
              <a:rPr kumimoji="1" lang="en-US" altLang="zh-CN" dirty="0"/>
              <a:t>1995</a:t>
            </a:r>
            <a:r>
              <a:rPr kumimoji="1" lang="zh-CN" altLang="en-US" dirty="0"/>
              <a:t>）定义了较为统一的线程接口</a:t>
            </a:r>
            <a:endParaRPr kumimoji="1" lang="en-US" altLang="zh-CN" dirty="0"/>
          </a:p>
          <a:p>
            <a:pPr lvl="1"/>
            <a:r>
              <a:rPr kumimoji="1" lang="en-US" altLang="zh-CN" b="1" dirty="0">
                <a:solidFill>
                  <a:schemeClr val="accent1"/>
                </a:solidFill>
              </a:rPr>
              <a:t>POSIX threads</a:t>
            </a:r>
            <a:r>
              <a:rPr kumimoji="1" lang="zh-CN" altLang="en-US" dirty="0"/>
              <a:t>，常用的</a:t>
            </a:r>
            <a:r>
              <a:rPr kumimoji="1" lang="en-US" altLang="zh-CN" i="1" dirty="0" err="1"/>
              <a:t>pthreads</a:t>
            </a:r>
            <a:r>
              <a:rPr kumimoji="1" lang="zh-CN" altLang="en-US" dirty="0"/>
              <a:t>就是一种实现</a:t>
            </a:r>
            <a:endParaRPr kumimoji="1" lang="en-US" altLang="zh-CN" dirty="0"/>
          </a:p>
          <a:p>
            <a:r>
              <a:rPr kumimoji="1" lang="en-US" altLang="zh-CN" dirty="0"/>
              <a:t>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Hat</a:t>
            </a:r>
            <a:r>
              <a:rPr kumimoji="1" lang="zh-CN" altLang="en-US" dirty="0"/>
              <a:t>的研究人员对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内核进行了修改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使其为线程提供原生支持，基于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实现了</a:t>
            </a:r>
            <a:r>
              <a:rPr kumimoji="1" lang="en-US" altLang="zh-CN" dirty="0"/>
              <a:t>thread</a:t>
            </a:r>
          </a:p>
          <a:p>
            <a:pPr lvl="2"/>
            <a:r>
              <a:rPr kumimoji="1" lang="zh-CN" altLang="en-US" sz="1800" dirty="0"/>
              <a:t>又称为“</a:t>
            </a:r>
            <a:r>
              <a:rPr kumimoji="1" lang="en-US" altLang="zh-CN" sz="1800" dirty="0"/>
              <a:t>lightweight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process</a:t>
            </a:r>
            <a:r>
              <a:rPr kumimoji="1" lang="zh-CN" altLang="en-US" sz="1800" dirty="0"/>
              <a:t>”，即共享虚拟地址空间的进程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Linux 2.6</a:t>
            </a:r>
            <a:r>
              <a:rPr kumimoji="1" lang="zh-CN" altLang="en-US" dirty="0"/>
              <a:t>以后进入主线（</a:t>
            </a:r>
            <a:r>
              <a:rPr kumimoji="1" lang="en-US" altLang="zh-CN" dirty="0"/>
              <a:t>2003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5F7A63-AC8C-6D4A-992C-28489D85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E98D1-631E-A947-99EB-4CC0418A7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12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926D7-9BD6-94C8-822D-BEE13341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回顾：进程的相关操作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BD5EE0-2EE7-556B-453E-91A15ABD9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进程的创建</a:t>
            </a:r>
            <a:endParaRPr kumimoji="1" lang="en-US" altLang="zh-CN" dirty="0"/>
          </a:p>
          <a:p>
            <a:r>
              <a:rPr kumimoji="1" lang="zh-CN" altLang="en-US" dirty="0"/>
              <a:t>进程的终止</a:t>
            </a:r>
            <a:endParaRPr kumimoji="1" lang="en-US" altLang="zh-CN" dirty="0"/>
          </a:p>
          <a:p>
            <a:r>
              <a:rPr kumimoji="1" lang="zh-CN" altLang="en-US" dirty="0"/>
              <a:t>进程的睡眠（等待）</a:t>
            </a:r>
            <a:endParaRPr kumimoji="1" lang="en-US" altLang="zh-CN" dirty="0"/>
          </a:p>
          <a:p>
            <a:r>
              <a:rPr kumimoji="1" lang="zh-CN" altLang="en-US" dirty="0"/>
              <a:t>进程的切换</a:t>
            </a:r>
            <a:endParaRPr kumimoji="1" lang="en-US" altLang="zh-CN" dirty="0"/>
          </a:p>
          <a:p>
            <a:r>
              <a:rPr kumimoji="1" lang="zh-CN" altLang="en-US" dirty="0"/>
              <a:t>进程的调度</a:t>
            </a:r>
            <a:endParaRPr kumimoji="1" lang="en-US" altLang="zh-CN" dirty="0"/>
          </a:p>
          <a:p>
            <a:r>
              <a:rPr kumimoji="1" lang="zh-CN" altLang="en-US" dirty="0"/>
              <a:t>进程间通信（</a:t>
            </a:r>
            <a:r>
              <a:rPr kumimoji="1" lang="en-US" altLang="zh-CN" dirty="0"/>
              <a:t>IPC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29C66-4FC7-BB71-C5E1-1B00A82E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841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23F2C-0F29-9B42-83E6-F551C8BE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多线程的进程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24FBA-1355-024A-99FC-CF5DE39BC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一个进程可以包含多个线程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一个进程的多线程可以在不同处理器上同时执行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调度的基本单元由进程变为了线程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每个线程都有</a:t>
            </a:r>
            <a:r>
              <a:rPr kumimoji="1" lang="zh-CN" altLang="en-US" b="1" dirty="0"/>
              <a:t>状态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切换的单位由进程变为了线程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2771D6-886D-5F46-B5ED-CD61222F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FC138B-DF85-414D-8FC6-4D560F29E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061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A66B5-D2E3-AE4D-9B66-52B22096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多线程进程的地址空间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67B45-FA82-8D4B-A775-11EC1C478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每个线程拥有自己的栈</a:t>
            </a: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r>
              <a:rPr kumimoji="1" lang="zh-CN" altLang="en-US"/>
              <a:t>内核中也有为线程准备的内核栈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其它区域共享</a:t>
            </a:r>
            <a:endParaRPr kumimoji="1" lang="en-US" altLang="zh-CN"/>
          </a:p>
          <a:p>
            <a:pPr lvl="1"/>
            <a:r>
              <a:rPr kumimoji="1" lang="zh-CN" altLang="en-US"/>
              <a:t>数据、代码、堆</a:t>
            </a:r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4DF97-1E1B-DD42-AEF3-019FEA31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528B48-95D5-704A-AAA6-4FC492291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44" y="1193461"/>
            <a:ext cx="1654528" cy="4111885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:a16="http://schemas.microsoft.com/office/drawing/2014/main" id="{934BE2FB-4E65-674E-8401-818C21E84C7B}"/>
              </a:ext>
            </a:extLst>
          </p:cNvPr>
          <p:cNvSpPr/>
          <p:nvPr/>
        </p:nvSpPr>
        <p:spPr>
          <a:xfrm>
            <a:off x="6941745" y="3844839"/>
            <a:ext cx="155448" cy="12602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83868C-AC6E-3D47-A517-232A4E7729B3}"/>
              </a:ext>
            </a:extLst>
          </p:cNvPr>
          <p:cNvSpPr txBox="1"/>
          <p:nvPr/>
        </p:nvSpPr>
        <p:spPr>
          <a:xfrm>
            <a:off x="6444208" y="432879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941100"/>
                </a:solidFill>
              </a:rPr>
              <a:t>共享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6BA641-4493-D64D-8F9D-56B8446E6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070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7FD24-D892-394D-A070-183EE591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用户态线程与内核态线程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4856F-0482-5A48-8BA5-EB620E8CB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根据线程是否受内核管理，可以将线程分为两类</a:t>
            </a:r>
            <a:endParaRPr kumimoji="1" lang="en-US" altLang="zh-CN"/>
          </a:p>
          <a:p>
            <a:pPr lvl="1"/>
            <a:r>
              <a:rPr kumimoji="1" lang="zh-CN" altLang="en-US"/>
              <a:t>内核态线程：内核可见，受内核管理</a:t>
            </a:r>
            <a:endParaRPr kumimoji="1" lang="en-US" altLang="zh-CN"/>
          </a:p>
          <a:p>
            <a:pPr lvl="1"/>
            <a:r>
              <a:rPr kumimoji="1" lang="zh-CN" altLang="en-US"/>
              <a:t>用户态线程：内核不可见，不受内核直接管理</a:t>
            </a:r>
            <a:endParaRPr kumimoji="1" lang="en-US" altLang="zh-CN"/>
          </a:p>
          <a:p>
            <a:r>
              <a:rPr kumimoji="1" lang="zh-CN" altLang="en-US"/>
              <a:t>内核态线程</a:t>
            </a:r>
            <a:endParaRPr kumimoji="1" lang="en-US" altLang="zh-CN"/>
          </a:p>
          <a:p>
            <a:pPr lvl="1"/>
            <a:r>
              <a:rPr kumimoji="1" lang="zh-CN" altLang="en-US"/>
              <a:t>由内核创建，线程相关信息存放在内核中</a:t>
            </a:r>
            <a:endParaRPr kumimoji="1" lang="en-US" altLang="zh-CN"/>
          </a:p>
          <a:p>
            <a:r>
              <a:rPr kumimoji="1" lang="zh-CN" altLang="en-US"/>
              <a:t>用户态线程（纤程）</a:t>
            </a:r>
            <a:endParaRPr kumimoji="1" lang="en-US" altLang="zh-CN"/>
          </a:p>
          <a:p>
            <a:pPr lvl="1"/>
            <a:r>
              <a:rPr kumimoji="1" lang="zh-CN" altLang="en-US"/>
              <a:t>在应用态创建，线程相关信息主要存放在应用数据中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CE240D-CA7C-9F49-822A-AC6D61B9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8FF3E3-2515-7C41-A3BA-C92A0719C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502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217E-65C4-964A-A771-B9B5FD11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线程模型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F1FC0-FD19-A540-B1A9-19F9E2E7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线程模型表示了用户态线程与内核态线程之间的联系</a:t>
            </a:r>
            <a:endParaRPr kumimoji="1" lang="en-US" altLang="zh-CN"/>
          </a:p>
          <a:p>
            <a:pPr lvl="1"/>
            <a:r>
              <a:rPr kumimoji="1" lang="zh-CN" altLang="en-US"/>
              <a:t>多对一模型：多个用户态线程对应一个内核态线程</a:t>
            </a:r>
            <a:endParaRPr kumimoji="1" lang="en-US" altLang="zh-CN"/>
          </a:p>
          <a:p>
            <a:pPr lvl="1"/>
            <a:r>
              <a:rPr kumimoji="1" lang="zh-CN" altLang="en-US"/>
              <a:t>一对一模型：一个用户态线程对应一个内核态线程</a:t>
            </a:r>
            <a:endParaRPr kumimoji="1" lang="en-US" altLang="zh-CN"/>
          </a:p>
          <a:p>
            <a:pPr lvl="1"/>
            <a:r>
              <a:rPr kumimoji="1" lang="zh-CN" altLang="en-US"/>
              <a:t>多对多模型：多个用户态线程对应多个内核态线程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09ED67-289E-1341-8236-42A9192A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C2C68-0CDE-7341-BBA2-F3BEDCC78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2" y="3222062"/>
            <a:ext cx="2808312" cy="17200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966BBA-BAA1-4B43-B783-2D98CFEF0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46" y="3217540"/>
            <a:ext cx="2809469" cy="1720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D1650A-2159-6F4E-AEFC-CF9722736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15" y="3217540"/>
            <a:ext cx="2809469" cy="1720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04AC268-EEA5-CC48-9AB2-91E32A7E97FB}"/>
              </a:ext>
            </a:extLst>
          </p:cNvPr>
          <p:cNvSpPr txBox="1"/>
          <p:nvPr/>
        </p:nvSpPr>
        <p:spPr>
          <a:xfrm>
            <a:off x="1144940" y="48530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一对一模型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6EEEC5-26FE-DE4D-B49A-1778041AD23E}"/>
              </a:ext>
            </a:extLst>
          </p:cNvPr>
          <p:cNvSpPr txBox="1"/>
          <p:nvPr/>
        </p:nvSpPr>
        <p:spPr>
          <a:xfrm>
            <a:off x="3977024" y="48581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多对一模型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5D131E-08CD-5248-B5EB-65B6EC0DB1F4}"/>
              </a:ext>
            </a:extLst>
          </p:cNvPr>
          <p:cNvSpPr txBox="1"/>
          <p:nvPr/>
        </p:nvSpPr>
        <p:spPr>
          <a:xfrm>
            <a:off x="6809108" y="48530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多对多模型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434FCE-97CA-CC4E-9F2C-B2CA10D96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1757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BB36A-7CDD-3A4F-A6C3-C9595CC8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多对一模型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F595FC-B432-1346-9683-889F376C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将多个用户态线程映射给单一的内核线程</a:t>
            </a:r>
            <a:endParaRPr kumimoji="1" lang="en-US" altLang="zh-CN"/>
          </a:p>
          <a:p>
            <a:pPr lvl="1"/>
            <a:r>
              <a:rPr kumimoji="1" lang="zh-CN" altLang="en-US"/>
              <a:t>优点：内核管理简单</a:t>
            </a:r>
            <a:endParaRPr kumimoji="1" lang="en-US" altLang="zh-CN"/>
          </a:p>
          <a:p>
            <a:pPr lvl="1"/>
            <a:r>
              <a:rPr kumimoji="1" lang="zh-CN" altLang="en-US"/>
              <a:t>缺点：可扩展性差，无法适应多核机器的发展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在主流操作系统中被弃用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>
                <a:solidFill>
                  <a:schemeClr val="accent1"/>
                </a:solidFill>
                <a:latin typeface="+mj-lt"/>
                <a:ea typeface="+mj-ea"/>
              </a:rPr>
              <a:t>用于各种用户态线程库中</a:t>
            </a:r>
            <a:endParaRPr kumimoji="1" lang="zh-CN" altLang="en-US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1C13C6-7FA4-9842-B14F-503F6A00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4D509F-58BD-7446-B772-3292F303C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31" y="3577580"/>
            <a:ext cx="2809469" cy="17208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10F133-D248-2941-A9E4-1526B6AED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999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B859B-4980-0A44-8A0B-3CD24345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一对一模型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DD8A7-8E2D-754D-8F27-4C194336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每个用户线程映射单独的内核线程</a:t>
            </a:r>
            <a:endParaRPr kumimoji="1" lang="en-US" altLang="zh-CN"/>
          </a:p>
          <a:p>
            <a:pPr lvl="1"/>
            <a:r>
              <a:rPr kumimoji="1" lang="zh-CN" altLang="en-US"/>
              <a:t>优点：解决了多对一模型中的可扩展性问题</a:t>
            </a:r>
            <a:endParaRPr kumimoji="1" lang="en-US" altLang="zh-CN"/>
          </a:p>
          <a:p>
            <a:pPr lvl="1"/>
            <a:r>
              <a:rPr kumimoji="1" lang="zh-CN" altLang="en-US"/>
              <a:t>缺点：内核线程数量大，开销大</a:t>
            </a:r>
            <a:endParaRPr kumimoji="1" lang="en-US" altLang="zh-CN"/>
          </a:p>
          <a:p>
            <a:endParaRPr kumimoji="1" lang="en-US" altLang="zh-CN">
              <a:solidFill>
                <a:schemeClr val="accent1"/>
              </a:solidFill>
              <a:latin typeface="+mj-lt"/>
              <a:ea typeface="+mj-ea"/>
            </a:endParaRPr>
          </a:p>
          <a:p>
            <a:r>
              <a:rPr kumimoji="1" lang="zh-CN" altLang="en-US">
                <a:solidFill>
                  <a:schemeClr val="accent1"/>
                </a:solidFill>
                <a:latin typeface="+mj-lt"/>
                <a:ea typeface="+mj-ea"/>
              </a:rPr>
              <a:t>主流操作系统都采用一对一模型</a:t>
            </a:r>
            <a:endParaRPr kumimoji="1" lang="en-US" altLang="zh-CN">
              <a:solidFill>
                <a:schemeClr val="accent1"/>
              </a:solidFill>
              <a:latin typeface="+mj-lt"/>
              <a:ea typeface="+mj-ea"/>
            </a:endParaRPr>
          </a:p>
          <a:p>
            <a:pPr lvl="1"/>
            <a:r>
              <a:rPr kumimoji="1" lang="en-US" altLang="zh-CN"/>
              <a:t>Windows</a:t>
            </a:r>
            <a:r>
              <a:rPr kumimoji="1" lang="zh-CN" altLang="en-US"/>
              <a:t>、</a:t>
            </a:r>
            <a:r>
              <a:rPr kumimoji="1" lang="en-US" altLang="zh-CN"/>
              <a:t>Linux</a:t>
            </a:r>
            <a:r>
              <a:rPr kumimoji="1" lang="zh-CN" altLang="en-US"/>
              <a:t>、</a:t>
            </a:r>
            <a:r>
              <a:rPr kumimoji="1" lang="en-US" altLang="zh-CN"/>
              <a:t>OS</a:t>
            </a:r>
            <a:r>
              <a:rPr kumimoji="1" lang="zh-CN" altLang="en-US"/>
              <a:t> </a:t>
            </a:r>
            <a:r>
              <a:rPr kumimoji="1" lang="en-US" altLang="zh-CN"/>
              <a:t>X……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6A175-99E6-B446-A034-0C6871EB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8B5DC3-3DC4-524B-A4CE-6EA58CC5E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44" y="3576871"/>
            <a:ext cx="2808312" cy="172009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958213-51A0-4140-82E8-2C94FFCBE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9615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29FAD-B33C-804B-9950-ED0C7DE2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多对多模型（又叫</a:t>
            </a:r>
            <a:r>
              <a:rPr kumimoji="1" lang="en-US" altLang="zh-CN"/>
              <a:t>Scheduler</a:t>
            </a:r>
            <a:r>
              <a:rPr kumimoji="1" lang="zh-CN" altLang="en-US"/>
              <a:t> </a:t>
            </a:r>
            <a:r>
              <a:rPr kumimoji="1" lang="en-US" altLang="zh-CN"/>
              <a:t>Activation</a:t>
            </a:r>
            <a:r>
              <a:rPr kumimoji="1" lang="zh-CN" altLang="en-US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5EB2F-16F2-0F4C-B58D-BC30366D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/>
              <a:t>N</a:t>
            </a:r>
            <a:r>
              <a:rPr kumimoji="1" lang="zh-CN" altLang="en-US"/>
              <a:t>个用户态线程映射到</a:t>
            </a:r>
            <a:r>
              <a:rPr kumimoji="1" lang="en-US" altLang="zh-CN"/>
              <a:t>M</a:t>
            </a:r>
            <a:r>
              <a:rPr kumimoji="1" lang="zh-CN" altLang="en-US"/>
              <a:t>个内核态线程（</a:t>
            </a:r>
            <a:r>
              <a:rPr kumimoji="1" lang="en-US" altLang="zh-CN"/>
              <a:t>N &gt; M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kumimoji="1" lang="zh-CN" altLang="en-US"/>
              <a:t>优点：解决了可扩展性问题（多对一）和线程过多问题（一对一）</a:t>
            </a:r>
            <a:endParaRPr kumimoji="1" lang="en-US" altLang="zh-CN"/>
          </a:p>
          <a:p>
            <a:pPr lvl="1"/>
            <a:r>
              <a:rPr kumimoji="1" lang="zh-CN" altLang="en-US"/>
              <a:t>缺点：管理更为复杂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en-US" altLang="zh-CN"/>
              <a:t>Solaris</a:t>
            </a:r>
            <a:r>
              <a:rPr kumimoji="1" lang="zh-CN" altLang="en-US"/>
              <a:t>在</a:t>
            </a:r>
            <a:r>
              <a:rPr kumimoji="1" lang="en-US" altLang="zh-CN"/>
              <a:t>9</a:t>
            </a:r>
            <a:r>
              <a:rPr kumimoji="1" lang="zh-CN" altLang="en-US"/>
              <a:t>之前使用该模型</a:t>
            </a:r>
            <a:endParaRPr kumimoji="1" lang="en-US" altLang="zh-CN"/>
          </a:p>
          <a:p>
            <a:pPr lvl="1"/>
            <a:r>
              <a:rPr kumimoji="1" lang="en-US" altLang="zh-CN"/>
              <a:t>9</a:t>
            </a:r>
            <a:r>
              <a:rPr kumimoji="1" lang="zh-CN" altLang="en-US"/>
              <a:t>之后改为一对一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>
                <a:solidFill>
                  <a:schemeClr val="accent1"/>
                </a:solidFill>
                <a:latin typeface="+mj-lt"/>
                <a:ea typeface="+mj-ea"/>
              </a:rPr>
              <a:t>在虚拟化中得到了广泛应用</a:t>
            </a:r>
            <a:endParaRPr kumimoji="1" lang="en-US" altLang="zh-CN">
              <a:solidFill>
                <a:schemeClr val="accent1"/>
              </a:solidFill>
              <a:latin typeface="+mj-lt"/>
              <a:ea typeface="+mj-ea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28FC66-B3CB-324D-ADD3-56AF8BE8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FBB533-67FB-6F43-BCC6-343F81115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576162"/>
            <a:ext cx="2809469" cy="17208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7802DC-5E0E-8D42-8A4B-7A1F5CE99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2227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812C8-487B-3C42-AE73-73449B0F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线程的相关数据结构：</a:t>
            </a:r>
            <a:r>
              <a:rPr kumimoji="1" lang="en-US" altLang="zh-CN"/>
              <a:t>TCB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29688-87D8-1845-8428-6B4F69037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一对一模型的</a:t>
            </a:r>
            <a:r>
              <a:rPr kumimoji="1" lang="en-US" altLang="zh-CN" dirty="0"/>
              <a:t>TCB</a:t>
            </a:r>
            <a:r>
              <a:rPr kumimoji="1" lang="zh-CN" altLang="en-US" dirty="0"/>
              <a:t>可以分为两部分</a:t>
            </a:r>
            <a:endParaRPr kumimoji="1" lang="en-US" altLang="zh-CN" dirty="0"/>
          </a:p>
          <a:p>
            <a:r>
              <a:rPr kumimoji="1" lang="zh-CN" altLang="en-US" dirty="0"/>
              <a:t>内核态：与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结构类似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Linux</a:t>
            </a:r>
            <a:r>
              <a:rPr kumimoji="1" lang="zh-CN" altLang="en-US" dirty="0"/>
              <a:t>中进程与线程使用的是同一种数据结构（</a:t>
            </a:r>
            <a:r>
              <a:rPr kumimoji="1" lang="en-US" altLang="zh-CN" dirty="0" err="1"/>
              <a:t>task_struct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上下文切换中会使用</a:t>
            </a:r>
            <a:endParaRPr kumimoji="1" lang="en-US" altLang="zh-CN" dirty="0"/>
          </a:p>
          <a:p>
            <a:r>
              <a:rPr kumimoji="1" lang="zh-CN" altLang="en-US" dirty="0"/>
              <a:t>应用态：可以由线程库定义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Linux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pthread</a:t>
            </a:r>
            <a:r>
              <a:rPr kumimoji="1" lang="zh-CN" altLang="en-US" dirty="0"/>
              <a:t>结构体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可以认为是内核</a:t>
            </a:r>
            <a:r>
              <a:rPr kumimoji="1" lang="en-US" altLang="zh-CN" dirty="0"/>
              <a:t>TCB</a:t>
            </a:r>
            <a:r>
              <a:rPr kumimoji="1" lang="zh-CN" altLang="en-US" dirty="0"/>
              <a:t>的扩展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FE06E1-8460-5C44-9CC2-CDC50B1E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99C2E3-90A6-1E49-BEA2-48E2760C7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794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A64F0-5085-374C-A434-E9A7891B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线程的基本操作：以</a:t>
            </a:r>
            <a:r>
              <a:rPr kumimoji="1" lang="en-US" altLang="zh-CN" i="1"/>
              <a:t>pthreads</a:t>
            </a:r>
            <a:r>
              <a:rPr kumimoji="1" lang="zh-CN" altLang="en-US"/>
              <a:t>为例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5C7D4-F1B9-8147-9FCD-167DA2ADB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创建：</a:t>
            </a:r>
            <a:r>
              <a:rPr kumimoji="1" lang="en-US" altLang="zh-CN"/>
              <a:t>pthread_create</a:t>
            </a:r>
          </a:p>
          <a:p>
            <a:pPr lvl="1"/>
            <a:r>
              <a:rPr kumimoji="1" lang="zh-CN" altLang="en-US"/>
              <a:t>内核态：创建相应的内核态线程及内核栈</a:t>
            </a:r>
            <a:endParaRPr kumimoji="1" lang="en-US" altLang="zh-CN"/>
          </a:p>
          <a:p>
            <a:pPr lvl="1"/>
            <a:r>
              <a:rPr kumimoji="1" lang="zh-CN" altLang="en-US"/>
              <a:t>应用态：创建</a:t>
            </a:r>
            <a:r>
              <a:rPr kumimoji="1" lang="en-US" altLang="zh-CN"/>
              <a:t>TCB</a:t>
            </a:r>
            <a:r>
              <a:rPr kumimoji="1" lang="zh-CN" altLang="en-US"/>
              <a:t>、应用栈和</a:t>
            </a:r>
            <a:r>
              <a:rPr kumimoji="1" lang="en-US" altLang="zh-CN"/>
              <a:t>TLS</a:t>
            </a:r>
          </a:p>
          <a:p>
            <a:pPr lvl="1"/>
            <a:endParaRPr kumimoji="1" lang="en-US" altLang="zh-CN"/>
          </a:p>
          <a:p>
            <a:r>
              <a:rPr kumimoji="1" lang="zh-CN" altLang="en-US"/>
              <a:t>合并：</a:t>
            </a:r>
            <a:r>
              <a:rPr kumimoji="1" lang="en-US" altLang="zh-CN"/>
              <a:t>pthread_join</a:t>
            </a:r>
          </a:p>
          <a:p>
            <a:pPr lvl="1"/>
            <a:r>
              <a:rPr kumimoji="1" lang="zh-CN" altLang="en-US"/>
              <a:t>等待另一线程执行完成，并获取其执行结果</a:t>
            </a:r>
            <a:endParaRPr kumimoji="1" lang="en-US" altLang="zh-CN"/>
          </a:p>
          <a:p>
            <a:pPr lvl="1"/>
            <a:r>
              <a:rPr kumimoji="1" lang="zh-CN" altLang="en-US"/>
              <a:t>可以认为是</a:t>
            </a:r>
            <a:r>
              <a:rPr kumimoji="1" lang="en-US" altLang="zh-CN"/>
              <a:t>fork</a:t>
            </a:r>
            <a:r>
              <a:rPr kumimoji="1" lang="zh-CN" altLang="en-US"/>
              <a:t>的“逆向操作”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9E4516-5E31-C04A-8C13-0EC28D42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F47C72-4DBD-7E46-8966-E08338F9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515330"/>
            <a:ext cx="1612900" cy="27940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A566CB-D8C4-1043-B59B-09DD5A0A8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958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A64F0-5085-374C-A434-E9A7891B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线程的基本操作：以</a:t>
            </a:r>
            <a:r>
              <a:rPr kumimoji="1" lang="en-US" altLang="zh-CN" i="1"/>
              <a:t>pthreads</a:t>
            </a:r>
            <a:r>
              <a:rPr kumimoji="1" lang="zh-CN" altLang="en-US"/>
              <a:t>为例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5C7D4-F1B9-8147-9FCD-167DA2ADB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退出：</a:t>
            </a:r>
            <a:r>
              <a:rPr kumimoji="1" lang="en-US" altLang="zh-CN"/>
              <a:t>pthread_exit</a:t>
            </a:r>
          </a:p>
          <a:p>
            <a:pPr lvl="1"/>
            <a:r>
              <a:rPr kumimoji="1" lang="zh-CN" altLang="en-US"/>
              <a:t>可设置返回值（会被</a:t>
            </a:r>
            <a:r>
              <a:rPr kumimoji="1" lang="en-US" altLang="zh-CN"/>
              <a:t>pthread_join</a:t>
            </a:r>
            <a:r>
              <a:rPr kumimoji="1" lang="zh-CN" altLang="en-US"/>
              <a:t>获取）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暂停：</a:t>
            </a:r>
            <a:r>
              <a:rPr kumimoji="1" lang="en-US" altLang="zh-CN"/>
              <a:t>pthread_yield</a:t>
            </a:r>
          </a:p>
          <a:p>
            <a:pPr lvl="1"/>
            <a:r>
              <a:rPr kumimoji="1" lang="zh-CN" altLang="en-US"/>
              <a:t>立即暂停执行，出让</a:t>
            </a:r>
            <a:r>
              <a:rPr kumimoji="1" lang="en-US" altLang="zh-CN"/>
              <a:t>CPU</a:t>
            </a:r>
            <a:r>
              <a:rPr kumimoji="1" lang="zh-CN" altLang="en-US"/>
              <a:t>资源给其它线程</a:t>
            </a:r>
            <a:endParaRPr kumimoji="1" lang="en-US" altLang="zh-CN"/>
          </a:p>
          <a:p>
            <a:pPr lvl="1"/>
            <a:r>
              <a:rPr kumimoji="1" lang="zh-CN" altLang="en-US"/>
              <a:t>好处：可以帮助调度器做出更优的决策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9E4516-5E31-C04A-8C13-0EC28D42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C7051-2CEE-ED4A-9FA7-CD926DF7F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482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AA555-6DDA-564C-DC06-3CF3F4F0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回顾：关于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的疑问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1CD44-B0BF-7F65-9F52-1B1E1584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在编程时，我们并未强制创建者调用</a:t>
            </a:r>
            <a:r>
              <a:rPr kumimoji="1" lang="en-US" altLang="zh-CN" dirty="0" err="1"/>
              <a:t>waitpid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不调用</a:t>
            </a:r>
            <a:r>
              <a:rPr kumimoji="1" lang="en-US" altLang="zh-CN" dirty="0" err="1"/>
              <a:t>waitpid</a:t>
            </a:r>
            <a:r>
              <a:rPr kumimoji="1" lang="zh-CN" altLang="en-US" dirty="0"/>
              <a:t>，会怎么样呢？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解决方案：当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进程退出后，由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进程代管并回收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D31E8-2234-97C2-4111-9FB7D328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48E9224-268C-DD27-3EFE-A4AF9A22753A}"/>
              </a:ext>
            </a:extLst>
          </p:cNvPr>
          <p:cNvSpPr/>
          <p:nvPr/>
        </p:nvSpPr>
        <p:spPr>
          <a:xfrm>
            <a:off x="2123728" y="3971488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84573A-9313-8AE4-C0EE-96EA378739B5}"/>
              </a:ext>
            </a:extLst>
          </p:cNvPr>
          <p:cNvSpPr txBox="1"/>
          <p:nvPr/>
        </p:nvSpPr>
        <p:spPr>
          <a:xfrm>
            <a:off x="2240816" y="4033914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 err="1"/>
              <a:t>init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A86ABE7-0006-89CC-E679-19CD4D494CC2}"/>
              </a:ext>
            </a:extLst>
          </p:cNvPr>
          <p:cNvCxnSpPr>
            <a:stCxn id="21" idx="6"/>
          </p:cNvCxnSpPr>
          <p:nvPr/>
        </p:nvCxnSpPr>
        <p:spPr>
          <a:xfrm flipV="1">
            <a:off x="2771800" y="3971488"/>
            <a:ext cx="576064" cy="324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41A2DD1-C4D4-2E90-8E0E-477CC22A7486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771800" y="4295524"/>
            <a:ext cx="576064" cy="3899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10F7764-7CC7-09DF-81BE-3B7CCCD61ADC}"/>
              </a:ext>
            </a:extLst>
          </p:cNvPr>
          <p:cNvSpPr txBox="1"/>
          <p:nvPr/>
        </p:nvSpPr>
        <p:spPr>
          <a:xfrm>
            <a:off x="3302784" y="37339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C5201E-4420-8DFE-1822-28C622C7F146}"/>
              </a:ext>
            </a:extLst>
          </p:cNvPr>
          <p:cNvSpPr txBox="1"/>
          <p:nvPr/>
        </p:nvSpPr>
        <p:spPr>
          <a:xfrm>
            <a:off x="3306521" y="44273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FDA79F1-EFE4-1E97-4FBA-0B385C69ADEC}"/>
              </a:ext>
            </a:extLst>
          </p:cNvPr>
          <p:cNvSpPr/>
          <p:nvPr/>
        </p:nvSpPr>
        <p:spPr>
          <a:xfrm>
            <a:off x="3986260" y="3548317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FE30CB8-3EFA-8663-6811-1AA0ED8E3F26}"/>
              </a:ext>
            </a:extLst>
          </p:cNvPr>
          <p:cNvSpPr txBox="1"/>
          <p:nvPr/>
        </p:nvSpPr>
        <p:spPr>
          <a:xfrm>
            <a:off x="4038427" y="36107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12</a:t>
            </a:r>
            <a:endParaRPr kumimoji="1" lang="zh-CN" altLang="en-US" sz="14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B6328C2-4810-ABFE-A761-5E211FB91CB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664329" y="3872353"/>
            <a:ext cx="321931" cy="99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550C814-5A48-EF47-D411-B439FD883159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3664329" y="4685452"/>
            <a:ext cx="315489" cy="184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1DFE0049-985E-9A7B-A8BB-8539B4EE3A91}"/>
              </a:ext>
            </a:extLst>
          </p:cNvPr>
          <p:cNvSpPr/>
          <p:nvPr/>
        </p:nvSpPr>
        <p:spPr>
          <a:xfrm>
            <a:off x="3979818" y="4545941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FFDDEC-4B4E-60AF-F39A-0886923F50AE}"/>
              </a:ext>
            </a:extLst>
          </p:cNvPr>
          <p:cNvSpPr txBox="1"/>
          <p:nvPr/>
        </p:nvSpPr>
        <p:spPr>
          <a:xfrm>
            <a:off x="4031985" y="460836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小红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5</a:t>
            </a:r>
            <a:endParaRPr kumimoji="1" lang="zh-CN" altLang="en-US" sz="14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8E1E45D-D086-BBB2-EE49-59144651284D}"/>
              </a:ext>
            </a:extLst>
          </p:cNvPr>
          <p:cNvSpPr/>
          <p:nvPr/>
        </p:nvSpPr>
        <p:spPr>
          <a:xfrm>
            <a:off x="5102759" y="3382962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90DFE61-D7E5-5D40-72AB-8FCB39113AC2}"/>
              </a:ext>
            </a:extLst>
          </p:cNvPr>
          <p:cNvSpPr txBox="1"/>
          <p:nvPr/>
        </p:nvSpPr>
        <p:spPr>
          <a:xfrm>
            <a:off x="5154926" y="34453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15</a:t>
            </a:r>
            <a:endParaRPr kumimoji="1" lang="zh-CN" altLang="en-US" sz="14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F907F7B-AF3B-5767-7113-0C9643A96C59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4634332" y="3706998"/>
            <a:ext cx="468427" cy="165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Zombie PNG Image | Zombies, Desenhos zumbis, Plantas vs zumbis">
            <a:extLst>
              <a:ext uri="{FF2B5EF4-FFF2-40B4-BE49-F238E27FC236}">
                <a16:creationId xmlns:a16="http://schemas.microsoft.com/office/drawing/2014/main" id="{45406F3C-78BC-A705-0824-3E9288B1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95" y="3154101"/>
            <a:ext cx="574354" cy="9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82D7C649-0467-F2A6-5AA8-A880F1A488C6}"/>
              </a:ext>
            </a:extLst>
          </p:cNvPr>
          <p:cNvCxnSpPr/>
          <p:nvPr/>
        </p:nvCxnSpPr>
        <p:spPr>
          <a:xfrm>
            <a:off x="3878848" y="3445388"/>
            <a:ext cx="925959" cy="8963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2959BEB9-80CF-504A-102B-E3E33DD4B4A5}"/>
              </a:ext>
            </a:extLst>
          </p:cNvPr>
          <p:cNvCxnSpPr>
            <a:cxnSpLocks/>
          </p:cNvCxnSpPr>
          <p:nvPr/>
        </p:nvCxnSpPr>
        <p:spPr>
          <a:xfrm flipH="1">
            <a:off x="3934093" y="3418938"/>
            <a:ext cx="674155" cy="8765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DB6AE5C2-D875-5C09-1F91-E689D15F36C4}"/>
              </a:ext>
            </a:extLst>
          </p:cNvPr>
          <p:cNvCxnSpPr>
            <a:cxnSpLocks/>
            <a:stCxn id="21" idx="6"/>
            <a:endCxn id="33" idx="0"/>
          </p:cNvCxnSpPr>
          <p:nvPr/>
        </p:nvCxnSpPr>
        <p:spPr>
          <a:xfrm flipV="1">
            <a:off x="2771800" y="3382962"/>
            <a:ext cx="2654995" cy="912562"/>
          </a:xfrm>
          <a:prstGeom prst="curvedConnector4">
            <a:avLst>
              <a:gd name="adj1" fmla="val 1317"/>
              <a:gd name="adj2" fmla="val 12505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homper | Plants vs. Zombies Wiki | Fandom">
            <a:extLst>
              <a:ext uri="{FF2B5EF4-FFF2-40B4-BE49-F238E27FC236}">
                <a16:creationId xmlns:a16="http://schemas.microsoft.com/office/drawing/2014/main" id="{B8634C06-9516-86C2-C404-CEF436E7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01" y="3336375"/>
            <a:ext cx="576063" cy="76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62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9D8D5-E66D-C842-A890-7945B88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对比：进程</a:t>
            </a:r>
            <a:r>
              <a:rPr kumimoji="1" lang="en-US" altLang="zh-CN" dirty="0"/>
              <a:t>vs. </a:t>
            </a:r>
            <a:r>
              <a:rPr kumimoji="1" lang="zh-CN" altLang="en-US" dirty="0"/>
              <a:t>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4204E-C303-304F-B478-445705FB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线程和进程的相似之处：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都可以与其他进程</a:t>
            </a:r>
            <a:r>
              <a:rPr kumimoji="1" lang="en-US" altLang="zh-CN" dirty="0"/>
              <a:t>/</a:t>
            </a:r>
            <a:r>
              <a:rPr kumimoji="1" lang="zh-CN" altLang="en-US" dirty="0"/>
              <a:t>线程并发执行（可能在不同核心上）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都可以进行上下文切换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引入线程后，调度管理单位由进程变为线程</a:t>
            </a:r>
            <a:endParaRPr kumimoji="1" lang="en-US" altLang="zh-CN" sz="1800" dirty="0"/>
          </a:p>
          <a:p>
            <a:pPr lvl="2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6145E3-D10C-0A42-A6F4-AB2DB68A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2328C6C-09F2-4843-A09D-ABB20367710C}"/>
              </a:ext>
            </a:extLst>
          </p:cNvPr>
          <p:cNvSpPr/>
          <p:nvPr/>
        </p:nvSpPr>
        <p:spPr>
          <a:xfrm rot="16200000">
            <a:off x="1712045" y="4116649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CB67C41-9241-1F48-8941-0AA4ABC37050}"/>
              </a:ext>
            </a:extLst>
          </p:cNvPr>
          <p:cNvSpPr txBox="1"/>
          <p:nvPr/>
        </p:nvSpPr>
        <p:spPr>
          <a:xfrm>
            <a:off x="1763175" y="414934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0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888EF1F-EF2F-BF4A-9301-93AC3BFC021E}"/>
              </a:ext>
            </a:extLst>
          </p:cNvPr>
          <p:cNvSpPr txBox="1"/>
          <p:nvPr/>
        </p:nvSpPr>
        <p:spPr>
          <a:xfrm>
            <a:off x="1763175" y="491414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1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635FC62-B703-094A-B6FF-1E63B4BBE93B}"/>
              </a:ext>
            </a:extLst>
          </p:cNvPr>
          <p:cNvSpPr/>
          <p:nvPr/>
        </p:nvSpPr>
        <p:spPr>
          <a:xfrm>
            <a:off x="2498197" y="417752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C61B849-7945-B746-A964-F51EAF5B768A}"/>
              </a:ext>
            </a:extLst>
          </p:cNvPr>
          <p:cNvSpPr txBox="1"/>
          <p:nvPr/>
        </p:nvSpPr>
        <p:spPr>
          <a:xfrm>
            <a:off x="2498197" y="416619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0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D5738BE-30A8-3241-871F-3AEB40111115}"/>
              </a:ext>
            </a:extLst>
          </p:cNvPr>
          <p:cNvSpPr/>
          <p:nvPr/>
        </p:nvSpPr>
        <p:spPr>
          <a:xfrm>
            <a:off x="3302148" y="4176477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1F2756F-6AB1-7242-908D-055752FA410B}"/>
              </a:ext>
            </a:extLst>
          </p:cNvPr>
          <p:cNvSpPr txBox="1"/>
          <p:nvPr/>
        </p:nvSpPr>
        <p:spPr>
          <a:xfrm>
            <a:off x="3302148" y="4165146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2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974F609-0AAB-B441-AC25-D94E6586A0FE}"/>
              </a:ext>
            </a:extLst>
          </p:cNvPr>
          <p:cNvSpPr/>
          <p:nvPr/>
        </p:nvSpPr>
        <p:spPr>
          <a:xfrm>
            <a:off x="4106099" y="417711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95C460-0214-0D4E-9F2A-52652B46FE9B}"/>
              </a:ext>
            </a:extLst>
          </p:cNvPr>
          <p:cNvSpPr txBox="1"/>
          <p:nvPr/>
        </p:nvSpPr>
        <p:spPr>
          <a:xfrm>
            <a:off x="4106099" y="416578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5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C83B65-598D-3E42-9DB7-8DA22E57A97F}"/>
              </a:ext>
            </a:extLst>
          </p:cNvPr>
          <p:cNvSpPr/>
          <p:nvPr/>
        </p:nvSpPr>
        <p:spPr>
          <a:xfrm>
            <a:off x="4910050" y="4176067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D50B883-5062-6144-9CFB-07497D5E12C4}"/>
              </a:ext>
            </a:extLst>
          </p:cNvPr>
          <p:cNvSpPr txBox="1"/>
          <p:nvPr/>
        </p:nvSpPr>
        <p:spPr>
          <a:xfrm>
            <a:off x="4910050" y="4164736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8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7E81151-263C-154D-B012-AD0D26C34FD2}"/>
              </a:ext>
            </a:extLst>
          </p:cNvPr>
          <p:cNvSpPr/>
          <p:nvPr/>
        </p:nvSpPr>
        <p:spPr>
          <a:xfrm>
            <a:off x="2501151" y="493358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61A3C88-637A-9A47-9500-692684221BE9}"/>
              </a:ext>
            </a:extLst>
          </p:cNvPr>
          <p:cNvSpPr txBox="1"/>
          <p:nvPr/>
        </p:nvSpPr>
        <p:spPr>
          <a:xfrm>
            <a:off x="2501151" y="492225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3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39BA5E1-A5A5-4348-B2B0-FA0A6BA3A7C4}"/>
              </a:ext>
            </a:extLst>
          </p:cNvPr>
          <p:cNvSpPr/>
          <p:nvPr/>
        </p:nvSpPr>
        <p:spPr>
          <a:xfrm>
            <a:off x="3305102" y="4932536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EEE7F34-4AC8-BE48-B039-B68740FE6AE0}"/>
              </a:ext>
            </a:extLst>
          </p:cNvPr>
          <p:cNvSpPr txBox="1"/>
          <p:nvPr/>
        </p:nvSpPr>
        <p:spPr>
          <a:xfrm>
            <a:off x="3305102" y="4921205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7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1AC4EA7-07AF-8F42-B30B-4FF447F3A88C}"/>
              </a:ext>
            </a:extLst>
          </p:cNvPr>
          <p:cNvSpPr/>
          <p:nvPr/>
        </p:nvSpPr>
        <p:spPr>
          <a:xfrm>
            <a:off x="4109053" y="493317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F00A41E-127C-A646-A1EE-3914C6B666CD}"/>
              </a:ext>
            </a:extLst>
          </p:cNvPr>
          <p:cNvSpPr txBox="1"/>
          <p:nvPr/>
        </p:nvSpPr>
        <p:spPr>
          <a:xfrm>
            <a:off x="4109053" y="492184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1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92B0282-3C75-5B47-9071-28145614D68C}"/>
              </a:ext>
            </a:extLst>
          </p:cNvPr>
          <p:cNvSpPr/>
          <p:nvPr/>
        </p:nvSpPr>
        <p:spPr>
          <a:xfrm>
            <a:off x="4913004" y="4932126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1D3489F-3B26-8E46-B3AB-5E61177761C2}"/>
              </a:ext>
            </a:extLst>
          </p:cNvPr>
          <p:cNvSpPr txBox="1"/>
          <p:nvPr/>
        </p:nvSpPr>
        <p:spPr>
          <a:xfrm>
            <a:off x="4913004" y="4920795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9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E922B8E-A77C-DE4A-952A-2C980E4AF7BB}"/>
              </a:ext>
            </a:extLst>
          </p:cNvPr>
          <p:cNvSpPr txBox="1"/>
          <p:nvPr/>
        </p:nvSpPr>
        <p:spPr>
          <a:xfrm>
            <a:off x="5539083" y="40710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2DEEF1D-03D0-E041-AC92-EDAA26153515}"/>
              </a:ext>
            </a:extLst>
          </p:cNvPr>
          <p:cNvSpPr txBox="1"/>
          <p:nvPr/>
        </p:nvSpPr>
        <p:spPr>
          <a:xfrm>
            <a:off x="5539083" y="48450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B51CD83-CA18-174A-B904-987735889723}"/>
              </a:ext>
            </a:extLst>
          </p:cNvPr>
          <p:cNvSpPr/>
          <p:nvPr/>
        </p:nvSpPr>
        <p:spPr>
          <a:xfrm rot="16200000">
            <a:off x="1712045" y="4872708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2907758-1954-6E44-80F9-947E50088E43}"/>
              </a:ext>
            </a:extLst>
          </p:cNvPr>
          <p:cNvSpPr/>
          <p:nvPr/>
        </p:nvSpPr>
        <p:spPr>
          <a:xfrm>
            <a:off x="2426189" y="4845025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4AF5F44-8CA3-7347-AEF7-4438710DFE24}"/>
              </a:ext>
            </a:extLst>
          </p:cNvPr>
          <p:cNvSpPr/>
          <p:nvPr/>
        </p:nvSpPr>
        <p:spPr>
          <a:xfrm>
            <a:off x="2426189" y="4089664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A608735-2DE7-B84B-9A47-2448F78A4E7C}"/>
              </a:ext>
            </a:extLst>
          </p:cNvPr>
          <p:cNvSpPr txBox="1"/>
          <p:nvPr/>
        </p:nvSpPr>
        <p:spPr>
          <a:xfrm>
            <a:off x="6228184" y="44561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调度器</a:t>
            </a: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0B1B2D3D-66F0-D349-ADF6-37DDE4332377}"/>
              </a:ext>
            </a:extLst>
          </p:cNvPr>
          <p:cNvSpPr/>
          <p:nvPr/>
        </p:nvSpPr>
        <p:spPr>
          <a:xfrm>
            <a:off x="6228184" y="4464099"/>
            <a:ext cx="877163" cy="3613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2770729-0692-A845-AD1A-0F4993FD9251}"/>
              </a:ext>
            </a:extLst>
          </p:cNvPr>
          <p:cNvCxnSpPr>
            <a:cxnSpLocks/>
            <a:stCxn id="66" idx="1"/>
            <a:endCxn id="64" idx="3"/>
          </p:cNvCxnSpPr>
          <p:nvPr/>
        </p:nvCxnSpPr>
        <p:spPr>
          <a:xfrm flipH="1" flipV="1">
            <a:off x="5954581" y="4318623"/>
            <a:ext cx="273603" cy="326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7851C289-8B5B-E64C-ADF8-A6F1AE26BD5E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>
            <a:off x="5954581" y="4644774"/>
            <a:ext cx="273603" cy="4292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DEF91CB7-9D54-5B41-B9C9-0FC79D2D0974}"/>
              </a:ext>
            </a:extLst>
          </p:cNvPr>
          <p:cNvSpPr txBox="1"/>
          <p:nvPr/>
        </p:nvSpPr>
        <p:spPr>
          <a:xfrm>
            <a:off x="5991783" y="422350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BC1F4ED-7F53-2D47-B946-DF0D68D01B68}"/>
              </a:ext>
            </a:extLst>
          </p:cNvPr>
          <p:cNvSpPr txBox="1"/>
          <p:nvPr/>
        </p:nvSpPr>
        <p:spPr>
          <a:xfrm>
            <a:off x="6012111" y="48737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cxnSp>
        <p:nvCxnSpPr>
          <p:cNvPr id="71" name="曲线连接符 70">
            <a:extLst>
              <a:ext uri="{FF2B5EF4-FFF2-40B4-BE49-F238E27FC236}">
                <a16:creationId xmlns:a16="http://schemas.microsoft.com/office/drawing/2014/main" id="{714A32C6-5116-BC4D-B89F-7131D09EA04C}"/>
              </a:ext>
            </a:extLst>
          </p:cNvPr>
          <p:cNvCxnSpPr>
            <a:cxnSpLocks/>
            <a:stCxn id="45" idx="0"/>
            <a:endCxn id="47" idx="0"/>
          </p:cNvCxnSpPr>
          <p:nvPr/>
        </p:nvCxnSpPr>
        <p:spPr>
          <a:xfrm rot="5400000" flipH="1" flipV="1">
            <a:off x="3226821" y="3763695"/>
            <a:ext cx="1048" cy="803951"/>
          </a:xfrm>
          <a:prstGeom prst="curvedConnector3">
            <a:avLst>
              <a:gd name="adj1" fmla="val 21912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曲线连接符 71">
            <a:extLst>
              <a:ext uri="{FF2B5EF4-FFF2-40B4-BE49-F238E27FC236}">
                <a16:creationId xmlns:a16="http://schemas.microsoft.com/office/drawing/2014/main" id="{F021C553-3087-864C-9750-13A809BEE2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43358" y="3763284"/>
            <a:ext cx="1048" cy="803951"/>
          </a:xfrm>
          <a:prstGeom prst="curvedConnector3">
            <a:avLst>
              <a:gd name="adj1" fmla="val 21912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曲线连接符 72">
            <a:extLst>
              <a:ext uri="{FF2B5EF4-FFF2-40B4-BE49-F238E27FC236}">
                <a16:creationId xmlns:a16="http://schemas.microsoft.com/office/drawing/2014/main" id="{7711CE91-55E2-FE4E-A09E-3548EA6261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47309" y="3774833"/>
            <a:ext cx="1048" cy="803951"/>
          </a:xfrm>
          <a:prstGeom prst="curvedConnector3">
            <a:avLst>
              <a:gd name="adj1" fmla="val 21912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A78F26B-6DAD-F943-A12E-6CE1849E2EC8}"/>
              </a:ext>
            </a:extLst>
          </p:cNvPr>
          <p:cNvSpPr txBox="1"/>
          <p:nvPr/>
        </p:nvSpPr>
        <p:spPr>
          <a:xfrm>
            <a:off x="2981123" y="37023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3A0F66D-5D8F-2D48-9308-CA7223202872}"/>
              </a:ext>
            </a:extLst>
          </p:cNvPr>
          <p:cNvSpPr txBox="1"/>
          <p:nvPr/>
        </p:nvSpPr>
        <p:spPr>
          <a:xfrm>
            <a:off x="3797660" y="37023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903A3E9-F285-2048-9BB6-194ACA2D9AEE}"/>
              </a:ext>
            </a:extLst>
          </p:cNvPr>
          <p:cNvSpPr txBox="1"/>
          <p:nvPr/>
        </p:nvSpPr>
        <p:spPr>
          <a:xfrm>
            <a:off x="4601611" y="37023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cxnSp>
        <p:nvCxnSpPr>
          <p:cNvPr id="77" name="曲线连接符 76">
            <a:extLst>
              <a:ext uri="{FF2B5EF4-FFF2-40B4-BE49-F238E27FC236}">
                <a16:creationId xmlns:a16="http://schemas.microsoft.com/office/drawing/2014/main" id="{CCA90BD1-A356-C144-975A-07E6408DE65C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5400000" flipH="1" flipV="1">
            <a:off x="3225568" y="4823323"/>
            <a:ext cx="9462" cy="803951"/>
          </a:xfrm>
          <a:prstGeom prst="curvedConnector3">
            <a:avLst>
              <a:gd name="adj1" fmla="val -241598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曲线连接符 77">
            <a:extLst>
              <a:ext uri="{FF2B5EF4-FFF2-40B4-BE49-F238E27FC236}">
                <a16:creationId xmlns:a16="http://schemas.microsoft.com/office/drawing/2014/main" id="{40395821-510B-984F-8554-E1E7C9F295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6566" y="4843068"/>
            <a:ext cx="9462" cy="803951"/>
          </a:xfrm>
          <a:prstGeom prst="curvedConnector3">
            <a:avLst>
              <a:gd name="adj1" fmla="val -187909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曲线连接符 78">
            <a:extLst>
              <a:ext uri="{FF2B5EF4-FFF2-40B4-BE49-F238E27FC236}">
                <a16:creationId xmlns:a16="http://schemas.microsoft.com/office/drawing/2014/main" id="{CC0CB200-08D7-A149-BB9A-BEA29749D3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43103" y="4833557"/>
            <a:ext cx="9462" cy="803951"/>
          </a:xfrm>
          <a:prstGeom prst="curvedConnector3">
            <a:avLst>
              <a:gd name="adj1" fmla="val -187909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5C67136-4CED-E64F-9C01-972FA8FF3DE0}"/>
              </a:ext>
            </a:extLst>
          </p:cNvPr>
          <p:cNvSpPr txBox="1"/>
          <p:nvPr/>
        </p:nvSpPr>
        <p:spPr>
          <a:xfrm>
            <a:off x="2981123" y="53888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B7D49D6-1FE5-514E-8B8B-1EAEF0CD5605}"/>
              </a:ext>
            </a:extLst>
          </p:cNvPr>
          <p:cNvSpPr txBox="1"/>
          <p:nvPr/>
        </p:nvSpPr>
        <p:spPr>
          <a:xfrm>
            <a:off x="3797660" y="53888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F831027-1509-FE4B-B153-B716828BC95D}"/>
              </a:ext>
            </a:extLst>
          </p:cNvPr>
          <p:cNvSpPr txBox="1"/>
          <p:nvPr/>
        </p:nvSpPr>
        <p:spPr>
          <a:xfrm>
            <a:off x="4601611" y="53888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</p:spTree>
    <p:extLst>
      <p:ext uri="{BB962C8B-B14F-4D97-AF65-F5344CB8AC3E}">
        <p14:creationId xmlns:p14="http://schemas.microsoft.com/office/powerpoint/2010/main" val="1879968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F7DDD-613C-E743-ABCC-5E6D20D7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对比：进程</a:t>
            </a:r>
            <a:r>
              <a:rPr kumimoji="1" lang="en-US" altLang="zh-CN" dirty="0"/>
              <a:t>vs. </a:t>
            </a:r>
            <a:r>
              <a:rPr kumimoji="1" lang="zh-CN" altLang="en-US" dirty="0"/>
              <a:t>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1E063-79FC-7E4B-9558-20FAFBCE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线程和进程的不同之处：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同一进程的不同线程共享代码和部分数据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不同进程不共享虚拟地址空间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线程与进程相比开销较低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进程控制（创建和回收）通常比线程更耗时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Linux</a:t>
            </a:r>
            <a:r>
              <a:rPr kumimoji="1" lang="zh-CN" altLang="en-US" dirty="0"/>
              <a:t>的数据：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创建和回收进程：～</a:t>
            </a:r>
            <a:r>
              <a:rPr kumimoji="1" lang="en-US" altLang="zh-CN" dirty="0"/>
              <a:t>20K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</a:t>
            </a:r>
          </a:p>
          <a:p>
            <a:pPr lvl="3"/>
            <a:r>
              <a:rPr kumimoji="1" lang="zh-CN" altLang="en-US" dirty="0"/>
              <a:t>创建和回收线程：～</a:t>
            </a:r>
            <a:r>
              <a:rPr kumimoji="1" lang="en-US" altLang="zh-CN" dirty="0"/>
              <a:t>10K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</a:t>
            </a:r>
            <a:r>
              <a:rPr kumimoji="1" lang="zh-CN" altLang="en-US" dirty="0"/>
              <a:t>（或更少）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53BE4D-4D00-814E-BEE9-6B3323DB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588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线程的实现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544432"/>
            <a:ext cx="7772400" cy="1250156"/>
          </a:xfrm>
        </p:spPr>
        <p:txBody>
          <a:bodyPr/>
          <a:lstStyle/>
          <a:p>
            <a:r>
              <a:rPr lang="zh-CN" altLang="en-US" dirty="0"/>
              <a:t>数据结构 </a:t>
            </a:r>
            <a:r>
              <a:rPr lang="en-US" altLang="zh-CN" dirty="0"/>
              <a:t>–</a:t>
            </a:r>
            <a:r>
              <a:rPr lang="zh-CN" altLang="en-US" dirty="0"/>
              <a:t> 相关接口实现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0160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BC9E7-237F-F64D-BF75-1565AB53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回顾：进程的内核“户口”：</a:t>
            </a:r>
            <a:r>
              <a:rPr lang="en-US" altLang="zh-CN" dirty="0"/>
              <a:t>PCB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463155-86B2-D247-8E58-18E0D2495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包含进程上下文和虚拟地址空间</a:t>
            </a:r>
            <a:endParaRPr lang="en-US" altLang="zh-CN" dirty="0"/>
          </a:p>
          <a:p>
            <a:r>
              <a:rPr lang="zh-CN" altLang="en-US" dirty="0"/>
              <a:t>如果需要支持线程，需要如何修改？</a:t>
            </a:r>
            <a:endParaRPr lang="en-US" altLang="zh-CN" dirty="0"/>
          </a:p>
          <a:p>
            <a:pPr lvl="1"/>
            <a:r>
              <a:rPr lang="zh-CN" altLang="en-US" dirty="0"/>
              <a:t>单个上下文 </a:t>
            </a:r>
            <a:r>
              <a:rPr lang="en-US" altLang="zh-CN" dirty="0"/>
              <a:t>-&gt; </a:t>
            </a:r>
            <a:r>
              <a:rPr lang="zh-CN" altLang="en-US" dirty="0"/>
              <a:t>多个上下文</a:t>
            </a:r>
            <a:endParaRPr lang="en-US" altLang="zh-CN" dirty="0"/>
          </a:p>
          <a:p>
            <a:pPr lvl="1"/>
            <a:r>
              <a:rPr lang="zh-CN" altLang="en-US" dirty="0"/>
              <a:t>内核需为每个线程维护相应数据结构（方便以线程为粒度调度）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EC42D-4D6E-9145-99C8-DD062F94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F2EB6F-92A7-F648-8316-E9AE8C26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727283"/>
            <a:ext cx="3779912" cy="137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1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BC9E7-237F-F64D-BF75-1565AB5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553574" cy="900442"/>
          </a:xfrm>
        </p:spPr>
        <p:txBody>
          <a:bodyPr>
            <a:normAutofit/>
          </a:bodyPr>
          <a:lstStyle/>
          <a:p>
            <a:r>
              <a:rPr lang="zh-CN" altLang="en-US" dirty="0"/>
              <a:t>线程对应数据结构：</a:t>
            </a:r>
            <a:r>
              <a:rPr lang="en-US" altLang="zh-CN" dirty="0"/>
              <a:t>TCB</a:t>
            </a:r>
            <a:r>
              <a:rPr lang="zh-CN" altLang="en-US" dirty="0"/>
              <a:t>（线程控制块）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463155-86B2-D247-8E58-18E0D2495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ChCore</a:t>
            </a:r>
            <a:r>
              <a:rPr lang="zh-CN" altLang="en-US" dirty="0"/>
              <a:t>中，对应</a:t>
            </a:r>
            <a:r>
              <a:rPr lang="en-US" altLang="zh-CN" i="1" dirty="0"/>
              <a:t>thread</a:t>
            </a:r>
            <a:r>
              <a:rPr lang="zh-CN" altLang="en-US" dirty="0"/>
              <a:t>数据结构</a:t>
            </a:r>
            <a:endParaRPr lang="en-US" altLang="zh-CN" dirty="0"/>
          </a:p>
          <a:p>
            <a:pPr lvl="1"/>
            <a:r>
              <a:rPr lang="zh-CN" altLang="en-US" dirty="0"/>
              <a:t>每个线程</a:t>
            </a:r>
            <a:r>
              <a:rPr lang="en-US" altLang="zh-CN" dirty="0"/>
              <a:t>TCB</a:t>
            </a:r>
            <a:r>
              <a:rPr lang="zh-CN" altLang="en-US" dirty="0"/>
              <a:t>保存自己的上下文</a:t>
            </a:r>
            <a:endParaRPr lang="en-US" altLang="zh-CN" dirty="0"/>
          </a:p>
          <a:p>
            <a:pPr lvl="1"/>
            <a:r>
              <a:rPr lang="zh-CN" altLang="en-US" dirty="0"/>
              <a:t>进程</a:t>
            </a:r>
            <a:r>
              <a:rPr lang="en-US" altLang="zh-CN" dirty="0"/>
              <a:t>PCB</a:t>
            </a:r>
            <a:r>
              <a:rPr lang="zh-CN" altLang="en-US" dirty="0"/>
              <a:t>仍维护共享的地址空间</a:t>
            </a:r>
            <a:endParaRPr lang="en-US" altLang="zh-CN" dirty="0"/>
          </a:p>
          <a:p>
            <a:pPr lvl="1"/>
            <a:r>
              <a:rPr lang="en-US" altLang="zh-CN" dirty="0"/>
              <a:t>PCB/TCB</a:t>
            </a:r>
            <a:r>
              <a:rPr lang="zh-CN" altLang="en-US" dirty="0"/>
              <a:t>间相互引用，便于管理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EC42D-4D6E-9145-99C8-DD062F94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2BEA8A-88BA-AE46-AF65-9C921F95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622889"/>
            <a:ext cx="5374878" cy="19802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79A15B-D9B8-2A46-A82C-06DB6E6D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2" y="4228746"/>
            <a:ext cx="2994263" cy="768503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7032088-BDD5-044B-9DB5-7C3D7B31A054}"/>
              </a:ext>
            </a:extLst>
          </p:cNvPr>
          <p:cNvCxnSpPr>
            <a:cxnSpLocks/>
          </p:cNvCxnSpPr>
          <p:nvPr/>
        </p:nvCxnSpPr>
        <p:spPr>
          <a:xfrm flipV="1">
            <a:off x="3347864" y="3865612"/>
            <a:ext cx="1296144" cy="811888"/>
          </a:xfrm>
          <a:prstGeom prst="straightConnector1">
            <a:avLst/>
          </a:prstGeom>
          <a:ln w="25400">
            <a:solidFill>
              <a:srgbClr val="BD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A440235-C088-5A41-BA5A-B306E6238285}"/>
              </a:ext>
            </a:extLst>
          </p:cNvPr>
          <p:cNvCxnSpPr>
            <a:cxnSpLocks/>
          </p:cNvCxnSpPr>
          <p:nvPr/>
        </p:nvCxnSpPr>
        <p:spPr>
          <a:xfrm flipH="1" flipV="1">
            <a:off x="1835696" y="4381499"/>
            <a:ext cx="3168353" cy="231498"/>
          </a:xfrm>
          <a:prstGeom prst="straightConnector1">
            <a:avLst/>
          </a:prstGeom>
          <a:ln w="25400">
            <a:solidFill>
              <a:srgbClr val="BD32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395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148EF-5ED6-D240-96B4-121DB79C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数据结构变化示意图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E948A-E8F9-1F4C-B6C8-E21AD1DBF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除</a:t>
            </a:r>
            <a:r>
              <a:rPr kumimoji="1" lang="en-US" altLang="zh-CN" dirty="0"/>
              <a:t>TCB</a:t>
            </a:r>
            <a:r>
              <a:rPr kumimoji="1" lang="zh-CN" altLang="en-US" dirty="0"/>
              <a:t>外，每个线程也使用独立的</a:t>
            </a:r>
            <a:r>
              <a:rPr kumimoji="1" lang="zh-CN" altLang="en-US" dirty="0">
                <a:solidFill>
                  <a:schemeClr val="accent1"/>
                </a:solidFill>
              </a:rPr>
              <a:t>内核栈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dirty="0"/>
              <a:t>便于各线程在内核中独立执行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145879-207B-D347-9D7F-067A4964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4163A1-8A27-CA46-A1FB-0008959C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33" y="2493034"/>
            <a:ext cx="2677622" cy="2993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E3D08A-E3CA-F742-B863-F10CF201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60" y="2517915"/>
            <a:ext cx="2070290" cy="32154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388541-7DE8-7E45-8E7A-8858B73113DA}"/>
              </a:ext>
            </a:extLst>
          </p:cNvPr>
          <p:cNvSpPr txBox="1"/>
          <p:nvPr/>
        </p:nvSpPr>
        <p:spPr>
          <a:xfrm>
            <a:off x="2627784" y="23336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无线程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7C89A1-9F90-E64E-A40E-44BF9ADC6F31}"/>
              </a:ext>
            </a:extLst>
          </p:cNvPr>
          <p:cNvSpPr txBox="1"/>
          <p:nvPr/>
        </p:nvSpPr>
        <p:spPr>
          <a:xfrm>
            <a:off x="6085844" y="23336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有线程</a:t>
            </a:r>
          </a:p>
        </p:txBody>
      </p:sp>
    </p:spTree>
    <p:extLst>
      <p:ext uri="{BB962C8B-B14F-4D97-AF65-F5344CB8AC3E}">
        <p14:creationId xmlns:p14="http://schemas.microsoft.com/office/powerpoint/2010/main" val="1543526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FE21-FFA1-4A46-9D6A-3AA32F1A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线程创建的实现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1FC27-3DFF-6B4D-AF60-26AC0A8D2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中，线程创建由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（</a:t>
            </a:r>
            <a:r>
              <a:rPr kumimoji="1" lang="zh-CN" altLang="en-US" dirty="0">
                <a:solidFill>
                  <a:srgbClr val="C00000"/>
                </a:solidFill>
              </a:rPr>
              <a:t>本用于创建进程</a:t>
            </a:r>
            <a:r>
              <a:rPr kumimoji="1" lang="zh-CN" altLang="en-US" dirty="0"/>
              <a:t>）实现</a:t>
            </a:r>
            <a:endParaRPr kumimoji="1" lang="en-US" altLang="zh-CN" dirty="0"/>
          </a:p>
          <a:p>
            <a:r>
              <a:rPr kumimoji="1" lang="zh-CN" altLang="en-US" dirty="0"/>
              <a:t>为创建线程，需要为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配置多个特殊标记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CLONE_VM: </a:t>
            </a:r>
            <a:r>
              <a:rPr kumimoji="1" lang="zh-CN" altLang="en-US" dirty="0"/>
              <a:t>创建的两个“进程”共享同一地址空间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CLONE_THREAD: </a:t>
            </a:r>
            <a:r>
              <a:rPr kumimoji="1" lang="zh-CN" altLang="en-US" dirty="0"/>
              <a:t>新“进程”与原进程从属于同一进程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……</a:t>
            </a: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05A642-EED2-DC4A-99F8-DA46EBBB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E2816B-B830-7742-9999-DD6FAE34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21596"/>
            <a:ext cx="7825308" cy="19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78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FE21-FFA1-4A46-9D6A-3AA32F1A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线程创建的实现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1FC27-3DFF-6B4D-AF60-26AC0A8D2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5825"/>
            <a:ext cx="8229600" cy="3771636"/>
          </a:xfrm>
        </p:spPr>
        <p:txBody>
          <a:bodyPr/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内核采用</a:t>
            </a:r>
            <a:r>
              <a:rPr kumimoji="1" lang="en-US" altLang="zh-CN" dirty="0" err="1"/>
              <a:t>thread_create</a:t>
            </a:r>
            <a:r>
              <a:rPr kumimoji="1" lang="zh-CN" altLang="en-US" dirty="0"/>
              <a:t>函数创建线程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05A642-EED2-DC4A-99F8-DA46EBBB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2BCBA0-6275-7640-8541-F514ABC3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705372"/>
            <a:ext cx="6351990" cy="40377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0DCAFF4-690F-2346-9006-16397893C50C}"/>
              </a:ext>
            </a:extLst>
          </p:cNvPr>
          <p:cNvSpPr/>
          <p:nvPr/>
        </p:nvSpPr>
        <p:spPr>
          <a:xfrm>
            <a:off x="1890000" y="3145532"/>
            <a:ext cx="432000" cy="288032"/>
          </a:xfrm>
          <a:prstGeom prst="rect">
            <a:avLst/>
          </a:prstGeom>
          <a:noFill/>
          <a:ln w="19050">
            <a:solidFill>
              <a:srgbClr val="BD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1CC9E2-8BEF-D844-8794-8BAC0DB908AB}"/>
              </a:ext>
            </a:extLst>
          </p:cNvPr>
          <p:cNvSpPr/>
          <p:nvPr/>
        </p:nvSpPr>
        <p:spPr>
          <a:xfrm>
            <a:off x="2915816" y="3721596"/>
            <a:ext cx="576064" cy="288032"/>
          </a:xfrm>
          <a:prstGeom prst="rect">
            <a:avLst/>
          </a:prstGeom>
          <a:noFill/>
          <a:ln w="19050">
            <a:solidFill>
              <a:srgbClr val="BD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87158A-33D8-D94C-AE0E-8B6DBA4C564E}"/>
              </a:ext>
            </a:extLst>
          </p:cNvPr>
          <p:cNvSpPr txBox="1"/>
          <p:nvPr/>
        </p:nvSpPr>
        <p:spPr>
          <a:xfrm>
            <a:off x="3654930" y="2991643"/>
            <a:ext cx="4608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500" b="1" dirty="0">
                <a:solidFill>
                  <a:srgbClr val="C00000"/>
                </a:solidFill>
              </a:rPr>
              <a:t>与进程相比创建内容较少（如不需要创建地址空间）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A807A35-86A4-2944-B5B6-A6021F8BBDD8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2322000" y="3153226"/>
            <a:ext cx="1332930" cy="1363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E1D3BD2-9835-CD48-9882-8ED27EAB2D4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491880" y="3153226"/>
            <a:ext cx="163050" cy="7123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383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D0AD0-510E-D94B-8064-25299024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线程退出的实现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D824A6-E806-5B4A-8AB9-C24865706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内核采用 </a:t>
            </a:r>
            <a:r>
              <a:rPr kumimoji="1" lang="en-US" altLang="zh-CN" dirty="0" err="1"/>
              <a:t>thread_deinit</a:t>
            </a:r>
            <a:r>
              <a:rPr kumimoji="1" lang="zh-CN" altLang="en-US" dirty="0"/>
              <a:t> 销毁线程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由于</a:t>
            </a:r>
            <a:r>
              <a:rPr kumimoji="1" lang="en-US" altLang="zh-CN" dirty="0" err="1"/>
              <a:t>ChCore</a:t>
            </a:r>
            <a:r>
              <a:rPr kumimoji="1" lang="zh-CN" altLang="en-US" dirty="0"/>
              <a:t>未支持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操作，线程退出后内核回收资源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147A5E-8AC1-E340-9332-5798D587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5BC9FB-E508-E448-8B98-1F5BD893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311878"/>
            <a:ext cx="5434682" cy="34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452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E1AF2-59D2-A84C-BD30-BF35E77B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与进程管理接口的关系：以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01BB8-EA7E-0A4B-9F9C-8639F0227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一个多线程的程序调用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，会发生什么？</a:t>
            </a:r>
            <a:endParaRPr kumimoji="1" lang="en-US" altLang="zh-CN" dirty="0"/>
          </a:p>
          <a:p>
            <a:r>
              <a:rPr kumimoji="1" lang="zh-CN" altLang="en-US" dirty="0"/>
              <a:t>实现方式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：拷贝父进程中所有的线程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从概念上较为直观（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：“一模一样”的进程拷贝）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但可能会出现反直觉的行为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如下面的例子：线程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会导致文件被两个线程</a:t>
            </a:r>
            <a:r>
              <a:rPr kumimoji="1" lang="en-US" altLang="zh-CN" dirty="0"/>
              <a:t>1</a:t>
            </a:r>
            <a:r>
              <a:rPr kumimoji="1" lang="zh-CN" altLang="en-US" dirty="0"/>
              <a:t>各写一次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BE38B-A110-EE45-8806-3F42E33C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C7F1B9-0ACB-5642-B3BD-B05C5FAAF39C}"/>
              </a:ext>
            </a:extLst>
          </p:cNvPr>
          <p:cNvSpPr/>
          <p:nvPr/>
        </p:nvSpPr>
        <p:spPr>
          <a:xfrm>
            <a:off x="1907704" y="4441676"/>
            <a:ext cx="720080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62D0BB-9DEF-EC46-9849-D2D1BC54A9AB}"/>
              </a:ext>
            </a:extLst>
          </p:cNvPr>
          <p:cNvSpPr txBox="1"/>
          <p:nvPr/>
        </p:nvSpPr>
        <p:spPr>
          <a:xfrm>
            <a:off x="1918936" y="446316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线程</a:t>
            </a:r>
            <a:r>
              <a:rPr kumimoji="1" lang="en-US" altLang="zh-CN" sz="1600" b="1" dirty="0"/>
              <a:t>0</a:t>
            </a:r>
            <a:endParaRPr kumimoji="1" lang="zh-CN" altLang="en-US" sz="16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EABC7E-705D-5E4E-B9B6-A87FC4CDFDC9}"/>
              </a:ext>
            </a:extLst>
          </p:cNvPr>
          <p:cNvSpPr/>
          <p:nvPr/>
        </p:nvSpPr>
        <p:spPr>
          <a:xfrm>
            <a:off x="1907704" y="4914374"/>
            <a:ext cx="720080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17FC3B-C15D-BB48-86EF-FD1DA671630A}"/>
              </a:ext>
            </a:extLst>
          </p:cNvPr>
          <p:cNvSpPr txBox="1"/>
          <p:nvPr/>
        </p:nvSpPr>
        <p:spPr>
          <a:xfrm>
            <a:off x="1918936" y="493586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线程</a:t>
            </a:r>
            <a:r>
              <a:rPr kumimoji="1" lang="en-US" altLang="zh-CN" sz="1600" b="1" dirty="0"/>
              <a:t>1</a:t>
            </a:r>
            <a:endParaRPr kumimoji="1" lang="zh-CN" altLang="en-US" sz="16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BB2CA1-1FDE-2244-9124-384705CC7572}"/>
              </a:ext>
            </a:extLst>
          </p:cNvPr>
          <p:cNvSpPr/>
          <p:nvPr/>
        </p:nvSpPr>
        <p:spPr>
          <a:xfrm>
            <a:off x="1835696" y="4369668"/>
            <a:ext cx="864096" cy="99628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15C734-4D83-BD43-A67D-1A352B29DE6F}"/>
              </a:ext>
            </a:extLst>
          </p:cNvPr>
          <p:cNvSpPr txBox="1"/>
          <p:nvPr/>
        </p:nvSpPr>
        <p:spPr>
          <a:xfrm>
            <a:off x="1880458" y="398039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进程</a:t>
            </a:r>
            <a:r>
              <a:rPr kumimoji="1" lang="en-US" altLang="zh-CN" b="1" dirty="0"/>
              <a:t>0</a:t>
            </a:r>
            <a:endParaRPr kumimoji="1" lang="zh-CN" altLang="en-US" b="1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CE268EB2-C13D-354D-BE01-0978DE80A89B}"/>
              </a:ext>
            </a:extLst>
          </p:cNvPr>
          <p:cNvSpPr/>
          <p:nvPr/>
        </p:nvSpPr>
        <p:spPr>
          <a:xfrm>
            <a:off x="3529351" y="5233764"/>
            <a:ext cx="720080" cy="3674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8A0683-9B45-F741-BA64-679FA9B323ED}"/>
              </a:ext>
            </a:extLst>
          </p:cNvPr>
          <p:cNvSpPr txBox="1"/>
          <p:nvPr/>
        </p:nvSpPr>
        <p:spPr>
          <a:xfrm>
            <a:off x="3566022" y="52319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文件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AC415EE-BCBB-F44F-B557-E38EC5B9F807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2627784" y="5105137"/>
            <a:ext cx="901567" cy="3123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0B4AF06-B696-3346-AB07-819771B03EBE}"/>
              </a:ext>
            </a:extLst>
          </p:cNvPr>
          <p:cNvSpPr txBox="1"/>
          <p:nvPr/>
        </p:nvSpPr>
        <p:spPr>
          <a:xfrm>
            <a:off x="2833322" y="49143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solidFill>
                  <a:srgbClr val="C00000"/>
                </a:solidFill>
              </a:rPr>
              <a:t>write</a:t>
            </a:r>
            <a:endParaRPr kumimoji="1" lang="zh-CN" altLang="en-US" i="1" dirty="0">
              <a:solidFill>
                <a:srgbClr val="C00000"/>
              </a:solidFill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C546B35-2622-D443-8BA2-EC032FDB5A16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2627784" y="4621696"/>
            <a:ext cx="24723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6E3142F-AF1F-2245-8990-8261F3C67ADD}"/>
              </a:ext>
            </a:extLst>
          </p:cNvPr>
          <p:cNvSpPr txBox="1"/>
          <p:nvPr/>
        </p:nvSpPr>
        <p:spPr>
          <a:xfrm>
            <a:off x="3604493" y="42883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fork</a:t>
            </a:r>
            <a:endParaRPr kumimoji="1" lang="zh-CN" altLang="en-US" i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0D79C19-D3A3-FB4F-9F5F-EF21A8FC4E1B}"/>
              </a:ext>
            </a:extLst>
          </p:cNvPr>
          <p:cNvSpPr/>
          <p:nvPr/>
        </p:nvSpPr>
        <p:spPr>
          <a:xfrm>
            <a:off x="5100106" y="4441676"/>
            <a:ext cx="720080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4D379DE-D6AD-6B4E-98E5-3FD13E55A5B8}"/>
              </a:ext>
            </a:extLst>
          </p:cNvPr>
          <p:cNvSpPr txBox="1"/>
          <p:nvPr/>
        </p:nvSpPr>
        <p:spPr>
          <a:xfrm>
            <a:off x="5111338" y="446316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线程</a:t>
            </a:r>
            <a:r>
              <a:rPr kumimoji="1" lang="en-US" altLang="zh-CN" sz="1600" b="1" dirty="0"/>
              <a:t>0</a:t>
            </a:r>
            <a:endParaRPr kumimoji="1" lang="zh-CN" altLang="en-US" sz="16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7F6567F-1CCD-D449-A192-39E3E4DC69A5}"/>
              </a:ext>
            </a:extLst>
          </p:cNvPr>
          <p:cNvSpPr/>
          <p:nvPr/>
        </p:nvSpPr>
        <p:spPr>
          <a:xfrm>
            <a:off x="5100106" y="4914374"/>
            <a:ext cx="720080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2977E7D-04AB-FF49-AAF5-34DDDD45C139}"/>
              </a:ext>
            </a:extLst>
          </p:cNvPr>
          <p:cNvSpPr txBox="1"/>
          <p:nvPr/>
        </p:nvSpPr>
        <p:spPr>
          <a:xfrm>
            <a:off x="5111338" y="493586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线程</a:t>
            </a:r>
            <a:r>
              <a:rPr kumimoji="1" lang="en-US" altLang="zh-CN" sz="1600" b="1" dirty="0"/>
              <a:t>1</a:t>
            </a:r>
            <a:endParaRPr kumimoji="1" lang="zh-CN" altLang="en-US" sz="16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0C3F763-BBCE-6D4F-8EAA-2F8FD4756F0A}"/>
              </a:ext>
            </a:extLst>
          </p:cNvPr>
          <p:cNvSpPr/>
          <p:nvPr/>
        </p:nvSpPr>
        <p:spPr>
          <a:xfrm>
            <a:off x="5028098" y="4369668"/>
            <a:ext cx="864096" cy="99628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9878B48-C650-4C4B-9480-C298FC805BAB}"/>
              </a:ext>
            </a:extLst>
          </p:cNvPr>
          <p:cNvSpPr txBox="1"/>
          <p:nvPr/>
        </p:nvSpPr>
        <p:spPr>
          <a:xfrm>
            <a:off x="5072860" y="398039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进程</a:t>
            </a:r>
            <a:r>
              <a:rPr kumimoji="1" lang="en-US" altLang="zh-CN" b="1" dirty="0"/>
              <a:t>1</a:t>
            </a:r>
            <a:endParaRPr kumimoji="1" lang="zh-CN" altLang="en-US" b="1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2A000CC-AD0A-874F-B293-74470263B934}"/>
              </a:ext>
            </a:extLst>
          </p:cNvPr>
          <p:cNvCxnSpPr>
            <a:cxnSpLocks/>
            <a:stCxn id="31" idx="1"/>
            <a:endCxn id="18" idx="3"/>
          </p:cNvCxnSpPr>
          <p:nvPr/>
        </p:nvCxnSpPr>
        <p:spPr>
          <a:xfrm flipH="1">
            <a:off x="4249431" y="5105137"/>
            <a:ext cx="861907" cy="3123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3234866-D25A-1B44-9465-88E1D2E806FA}"/>
              </a:ext>
            </a:extLst>
          </p:cNvPr>
          <p:cNvSpPr txBox="1"/>
          <p:nvPr/>
        </p:nvSpPr>
        <p:spPr>
          <a:xfrm>
            <a:off x="4209771" y="490972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solidFill>
                  <a:srgbClr val="C00000"/>
                </a:solidFill>
              </a:rPr>
              <a:t>write</a:t>
            </a:r>
            <a:endParaRPr kumimoji="1" lang="zh-CN" alt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5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进程的状态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6461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E1AF2-59D2-A84C-BD30-BF35E77B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与进程管理接口的关系：以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01BB8-EA7E-0A4B-9F9C-8639F0227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一个多线程的程序调用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，会发生什么？</a:t>
            </a:r>
            <a:endParaRPr kumimoji="1" lang="en-US" altLang="zh-CN" dirty="0"/>
          </a:p>
          <a:p>
            <a:r>
              <a:rPr kumimoji="1" lang="zh-CN" altLang="en-US" dirty="0"/>
              <a:t>实现方式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：只拷贝父进程中调用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的线程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新进程中只出现一个线程，不会出现反直觉的重复操作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但其他线程的内存状态仍然会被拷贝，且不会被主动释放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BE38B-A110-EE45-8806-3F42E33C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C7F1B9-0ACB-5642-B3BD-B05C5FAAF39C}"/>
              </a:ext>
            </a:extLst>
          </p:cNvPr>
          <p:cNvSpPr/>
          <p:nvPr/>
        </p:nvSpPr>
        <p:spPr>
          <a:xfrm>
            <a:off x="1907704" y="4441676"/>
            <a:ext cx="720080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62D0BB-9DEF-EC46-9849-D2D1BC54A9AB}"/>
              </a:ext>
            </a:extLst>
          </p:cNvPr>
          <p:cNvSpPr txBox="1"/>
          <p:nvPr/>
        </p:nvSpPr>
        <p:spPr>
          <a:xfrm>
            <a:off x="1918936" y="446316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线程</a:t>
            </a:r>
            <a:r>
              <a:rPr kumimoji="1" lang="en-US" altLang="zh-CN" sz="1600" b="1" dirty="0"/>
              <a:t>0</a:t>
            </a:r>
            <a:endParaRPr kumimoji="1" lang="zh-CN" altLang="en-US" sz="16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EABC7E-705D-5E4E-B9B6-A87FC4CDFDC9}"/>
              </a:ext>
            </a:extLst>
          </p:cNvPr>
          <p:cNvSpPr/>
          <p:nvPr/>
        </p:nvSpPr>
        <p:spPr>
          <a:xfrm>
            <a:off x="1907704" y="4914374"/>
            <a:ext cx="720080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17FC3B-C15D-BB48-86EF-FD1DA671630A}"/>
              </a:ext>
            </a:extLst>
          </p:cNvPr>
          <p:cNvSpPr txBox="1"/>
          <p:nvPr/>
        </p:nvSpPr>
        <p:spPr>
          <a:xfrm>
            <a:off x="1918936" y="493586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线程</a:t>
            </a:r>
            <a:r>
              <a:rPr kumimoji="1" lang="en-US" altLang="zh-CN" sz="1600" b="1" dirty="0"/>
              <a:t>1</a:t>
            </a:r>
            <a:endParaRPr kumimoji="1" lang="zh-CN" altLang="en-US" sz="16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BB2CA1-1FDE-2244-9124-384705CC7572}"/>
              </a:ext>
            </a:extLst>
          </p:cNvPr>
          <p:cNvSpPr/>
          <p:nvPr/>
        </p:nvSpPr>
        <p:spPr>
          <a:xfrm>
            <a:off x="1835696" y="4369668"/>
            <a:ext cx="864096" cy="99628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15C734-4D83-BD43-A67D-1A352B29DE6F}"/>
              </a:ext>
            </a:extLst>
          </p:cNvPr>
          <p:cNvSpPr txBox="1"/>
          <p:nvPr/>
        </p:nvSpPr>
        <p:spPr>
          <a:xfrm>
            <a:off x="1880458" y="398039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进程</a:t>
            </a:r>
            <a:r>
              <a:rPr kumimoji="1" lang="en-US" altLang="zh-CN" b="1" dirty="0"/>
              <a:t>0</a:t>
            </a:r>
            <a:endParaRPr kumimoji="1" lang="zh-CN" altLang="en-US" b="1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CE268EB2-C13D-354D-BE01-0978DE80A89B}"/>
              </a:ext>
            </a:extLst>
          </p:cNvPr>
          <p:cNvSpPr/>
          <p:nvPr/>
        </p:nvSpPr>
        <p:spPr>
          <a:xfrm>
            <a:off x="3529351" y="5233764"/>
            <a:ext cx="720080" cy="3674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8A0683-9B45-F741-BA64-679FA9B323ED}"/>
              </a:ext>
            </a:extLst>
          </p:cNvPr>
          <p:cNvSpPr txBox="1"/>
          <p:nvPr/>
        </p:nvSpPr>
        <p:spPr>
          <a:xfrm>
            <a:off x="3566022" y="52319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文件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AC415EE-BCBB-F44F-B557-E38EC5B9F807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2627784" y="5105137"/>
            <a:ext cx="901567" cy="3123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0B4AF06-B696-3346-AB07-819771B03EBE}"/>
              </a:ext>
            </a:extLst>
          </p:cNvPr>
          <p:cNvSpPr txBox="1"/>
          <p:nvPr/>
        </p:nvSpPr>
        <p:spPr>
          <a:xfrm>
            <a:off x="2833322" y="49143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solidFill>
                  <a:srgbClr val="C00000"/>
                </a:solidFill>
              </a:rPr>
              <a:t>write</a:t>
            </a:r>
            <a:endParaRPr kumimoji="1" lang="zh-CN" altLang="en-US" i="1" dirty="0">
              <a:solidFill>
                <a:srgbClr val="C00000"/>
              </a:solidFill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C546B35-2622-D443-8BA2-EC032FDB5A16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2627784" y="4621696"/>
            <a:ext cx="24723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6E3142F-AF1F-2245-8990-8261F3C67ADD}"/>
              </a:ext>
            </a:extLst>
          </p:cNvPr>
          <p:cNvSpPr txBox="1"/>
          <p:nvPr/>
        </p:nvSpPr>
        <p:spPr>
          <a:xfrm>
            <a:off x="3604493" y="42883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fork</a:t>
            </a:r>
            <a:endParaRPr kumimoji="1" lang="zh-CN" altLang="en-US" i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0D79C19-D3A3-FB4F-9F5F-EF21A8FC4E1B}"/>
              </a:ext>
            </a:extLst>
          </p:cNvPr>
          <p:cNvSpPr/>
          <p:nvPr/>
        </p:nvSpPr>
        <p:spPr>
          <a:xfrm>
            <a:off x="5100106" y="4441676"/>
            <a:ext cx="720080" cy="360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4D379DE-D6AD-6B4E-98E5-3FD13E55A5B8}"/>
              </a:ext>
            </a:extLst>
          </p:cNvPr>
          <p:cNvSpPr txBox="1"/>
          <p:nvPr/>
        </p:nvSpPr>
        <p:spPr>
          <a:xfrm>
            <a:off x="5111338" y="446316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线程</a:t>
            </a:r>
            <a:r>
              <a:rPr kumimoji="1" lang="en-US" altLang="zh-CN" sz="1600" b="1" dirty="0"/>
              <a:t>0</a:t>
            </a:r>
            <a:endParaRPr kumimoji="1" lang="zh-CN" altLang="en-US" sz="16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0C3F763-BBCE-6D4F-8EAA-2F8FD4756F0A}"/>
              </a:ext>
            </a:extLst>
          </p:cNvPr>
          <p:cNvSpPr/>
          <p:nvPr/>
        </p:nvSpPr>
        <p:spPr>
          <a:xfrm>
            <a:off x="5028098" y="4369668"/>
            <a:ext cx="864096" cy="99628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9878B48-C650-4C4B-9480-C298FC805BAB}"/>
              </a:ext>
            </a:extLst>
          </p:cNvPr>
          <p:cNvSpPr txBox="1"/>
          <p:nvPr/>
        </p:nvSpPr>
        <p:spPr>
          <a:xfrm>
            <a:off x="5072860" y="398039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进程</a:t>
            </a:r>
            <a:r>
              <a:rPr kumimoji="1" lang="en-US" altLang="zh-CN" b="1" dirty="0"/>
              <a:t>1</a:t>
            </a:r>
            <a:endParaRPr kumimoji="1" lang="zh-CN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7C2A01B-04F3-BE49-963D-2944128AC67C}"/>
              </a:ext>
            </a:extLst>
          </p:cNvPr>
          <p:cNvSpPr/>
          <p:nvPr/>
        </p:nvSpPr>
        <p:spPr>
          <a:xfrm>
            <a:off x="5100660" y="4933539"/>
            <a:ext cx="720080" cy="36004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DCDF04-FEC8-484F-9F78-CE2678BE66F7}"/>
              </a:ext>
            </a:extLst>
          </p:cNvPr>
          <p:cNvSpPr txBox="1"/>
          <p:nvPr/>
        </p:nvSpPr>
        <p:spPr>
          <a:xfrm>
            <a:off x="5046409" y="4982754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b="1" dirty="0"/>
              <a:t>线程</a:t>
            </a:r>
            <a:r>
              <a:rPr kumimoji="1" lang="en-US" altLang="zh-CN" sz="1100" b="1" dirty="0"/>
              <a:t>1</a:t>
            </a:r>
            <a:r>
              <a:rPr kumimoji="1" lang="zh-CN" altLang="en-US" sz="1100" b="1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22622411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E1AF2-59D2-A84C-BD30-BF35E77B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与进程管理接口的关系：以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01BB8-EA7E-0A4B-9F9C-8639F0227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一个多线程的程序调用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，会发生什么？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bg2">
                    <a:lumMod val="75000"/>
                  </a:schemeClr>
                </a:solidFill>
              </a:rPr>
              <a:t>实现方式</a:t>
            </a:r>
            <a:r>
              <a:rPr kumimoji="1" lang="en-US" altLang="zh-CN" dirty="0">
                <a:solidFill>
                  <a:schemeClr val="bg2">
                    <a:lumMod val="75000"/>
                  </a:schemeClr>
                </a:solidFill>
              </a:rPr>
              <a:t>1:</a:t>
            </a:r>
            <a:r>
              <a:rPr kumimoji="1" lang="zh-CN" altLang="en-US" dirty="0">
                <a:solidFill>
                  <a:schemeClr val="bg2">
                    <a:lumMod val="75000"/>
                  </a:schemeClr>
                </a:solidFill>
              </a:rPr>
              <a:t>拷贝父进程中所有的线程</a:t>
            </a:r>
            <a:endParaRPr kumimoji="1"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2">
                    <a:lumMod val="75000"/>
                  </a:schemeClr>
                </a:solidFill>
              </a:rPr>
              <a:t>实现方式</a:t>
            </a:r>
            <a:r>
              <a:rPr kumimoji="1" lang="en-US" altLang="zh-CN" dirty="0">
                <a:solidFill>
                  <a:schemeClr val="bg2">
                    <a:lumMod val="75000"/>
                  </a:schemeClr>
                </a:solidFill>
              </a:rPr>
              <a:t>2:</a:t>
            </a:r>
            <a:r>
              <a:rPr kumimoji="1" lang="zh-CN" altLang="en-US" dirty="0">
                <a:solidFill>
                  <a:schemeClr val="bg2">
                    <a:lumMod val="75000"/>
                  </a:schemeClr>
                </a:solidFill>
              </a:rPr>
              <a:t>只拷贝父进程中调用</a:t>
            </a:r>
            <a:r>
              <a:rPr kumimoji="1" lang="en-US" altLang="zh-CN" dirty="0">
                <a:solidFill>
                  <a:schemeClr val="bg2">
                    <a:lumMod val="75000"/>
                  </a:schemeClr>
                </a:solidFill>
              </a:rPr>
              <a:t>fork</a:t>
            </a:r>
            <a:r>
              <a:rPr kumimoji="1" lang="zh-CN" altLang="en-US" dirty="0">
                <a:solidFill>
                  <a:schemeClr val="bg2">
                    <a:lumMod val="75000"/>
                  </a:schemeClr>
                </a:solidFill>
              </a:rPr>
              <a:t>的线程</a:t>
            </a:r>
            <a:endParaRPr kumimoji="1"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kumimoji="1" lang="en-US" altLang="zh-CN" dirty="0"/>
              <a:t>POSIX</a:t>
            </a:r>
            <a:r>
              <a:rPr kumimoji="1" lang="zh-CN" altLang="en-US" dirty="0"/>
              <a:t>建议：尽量避免用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拷贝多线程程序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若希望使用多进程：使用</a:t>
            </a:r>
            <a:r>
              <a:rPr kumimoji="1" lang="en-US" altLang="zh-CN" dirty="0"/>
              <a:t>fork</a:t>
            </a:r>
          </a:p>
          <a:p>
            <a:pPr lvl="1"/>
            <a:r>
              <a:rPr kumimoji="1" lang="zh-CN" altLang="en-US" dirty="0"/>
              <a:t>若希望使用多线程：直接使用</a:t>
            </a:r>
            <a:r>
              <a:rPr kumimoji="1" lang="en-US" altLang="zh-CN" dirty="0" err="1"/>
              <a:t>pthread_create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BE38B-A110-EE45-8806-3F42E33C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70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62279</TotalTime>
  <Words>6339</Words>
  <Application>Microsoft Macintosh PowerPoint</Application>
  <PresentationFormat>全屏显示(16:10)</PresentationFormat>
  <Paragraphs>1048</Paragraphs>
  <Slides>91</Slides>
  <Notes>44</Notes>
  <HiddenSlides>5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1" baseType="lpstr">
      <vt:lpstr>DengXian</vt:lpstr>
      <vt:lpstr>Microsoft YaHei</vt:lpstr>
      <vt:lpstr>Microsoft YaHei</vt:lpstr>
      <vt:lpstr>Arial</vt:lpstr>
      <vt:lpstr>Calibri</vt:lpstr>
      <vt:lpstr>Candara</vt:lpstr>
      <vt:lpstr>Comic Sans MS</vt:lpstr>
      <vt:lpstr>Consolas</vt:lpstr>
      <vt:lpstr>Courier New</vt:lpstr>
      <vt:lpstr>Office 主题​​</vt:lpstr>
      <vt:lpstr>进程与线程</vt:lpstr>
      <vt:lpstr>回顾：进程 —— 运行中的程序</vt:lpstr>
      <vt:lpstr>回顾：进程的状态数据</vt:lpstr>
      <vt:lpstr>回顾：处理器上下文(CPU Context)</vt:lpstr>
      <vt:lpstr>回顾：进程控制块（PCB）</vt:lpstr>
      <vt:lpstr>回顾：内核栈与用户栈</vt:lpstr>
      <vt:lpstr>回顾：进程的相关操作</vt:lpstr>
      <vt:lpstr>回顾：关于process_waitpid的疑问</vt:lpstr>
      <vt:lpstr>进程的状态</vt:lpstr>
      <vt:lpstr>还有什么需求呢？睡眠</vt:lpstr>
      <vt:lpstr>回顾代码：进程的状态</vt:lpstr>
      <vt:lpstr>进程的五种典型执行状态</vt:lpstr>
      <vt:lpstr>进程执行状态的典型应用案例：调度</vt:lpstr>
      <vt:lpstr>案例分析：LINUX进程创建</vt:lpstr>
      <vt:lpstr>经典创建方法：fork()</vt:lpstr>
      <vt:lpstr>在程序中使用fork</vt:lpstr>
      <vt:lpstr>在程序中使用fork</vt:lpstr>
      <vt:lpstr>在程序中使用fork</vt:lpstr>
      <vt:lpstr>fork的实现</vt:lpstr>
      <vt:lpstr>fork的优缺点分析</vt:lpstr>
      <vt:lpstr>fork的替代接口</vt:lpstr>
      <vt:lpstr>fork的替代接口</vt:lpstr>
      <vt:lpstr>案例分析：ChCore微内核进程管理</vt:lpstr>
      <vt:lpstr>回顾：微内核的解耦设计</vt:lpstr>
      <vt:lpstr>PCB的解耦设计</vt:lpstr>
      <vt:lpstr>PCB的解耦设计</vt:lpstr>
      <vt:lpstr>ChChore的进程创建</vt:lpstr>
      <vt:lpstr>进程切换</vt:lpstr>
      <vt:lpstr>进程切换的基本步骤</vt:lpstr>
      <vt:lpstr>处理器上下文 vs. 进程上下文</vt:lpstr>
      <vt:lpstr>回顾：处理器上下文的结构</vt:lpstr>
      <vt:lpstr>进程的切换节点</vt:lpstr>
      <vt:lpstr>进程切换的全过程（1）：p0进入内核态</vt:lpstr>
      <vt:lpstr>进程切换的全过程（2）：p0处理器上下文保存</vt:lpstr>
      <vt:lpstr>进程切换的全过程（3.1）：虚拟地址空间切换</vt:lpstr>
      <vt:lpstr>进程切换的全过程（3.2）：内核栈切换</vt:lpstr>
      <vt:lpstr>进程切换的全过程（3.3）：进程上下文切换</vt:lpstr>
      <vt:lpstr>进程切换的全过程（4）：p1处理器上下文恢复</vt:lpstr>
      <vt:lpstr>进程切换的全过程（5）：p1处理器上下文恢复</vt:lpstr>
      <vt:lpstr>思考：进程切换的开销有多大？</vt:lpstr>
      <vt:lpstr>为什么需要线程</vt:lpstr>
      <vt:lpstr>为什么需要线程？</vt:lpstr>
      <vt:lpstr>背景：单台设备计算资源逐渐丰富</vt:lpstr>
      <vt:lpstr>简单方法：进程+调度</vt:lpstr>
      <vt:lpstr>简单方法：进程+调度</vt:lpstr>
      <vt:lpstr>简单方法：进程+调度</vt:lpstr>
      <vt:lpstr>Fork方法存在的局限</vt:lpstr>
      <vt:lpstr>解决方案：能否使单一进程跨核执行？</vt:lpstr>
      <vt:lpstr>线程：更加轻量级的运行时抽象</vt:lpstr>
      <vt:lpstr>程序员如何使用线程</vt:lpstr>
      <vt:lpstr>在程序中如何使用线程？</vt:lpstr>
      <vt:lpstr>使用线程的程序示例（创建）</vt:lpstr>
      <vt:lpstr>使用线程的程序示例（创建）</vt:lpstr>
      <vt:lpstr>使用线程的程序示例（创建）</vt:lpstr>
      <vt:lpstr>使用线程的程序示例（创建）</vt:lpstr>
      <vt:lpstr>使用线程的程序示例（创建）</vt:lpstr>
      <vt:lpstr>程序控制流分析</vt:lpstr>
      <vt:lpstr>程序控制流分析</vt:lpstr>
      <vt:lpstr>解决方案：加入join操作</vt:lpstr>
      <vt:lpstr>加入join之后的程序控制流</vt:lpstr>
      <vt:lpstr>基于join的方法存在什么问题？</vt:lpstr>
      <vt:lpstr>解决方案：加入detach操作</vt:lpstr>
      <vt:lpstr>如果detach和join一起使用会怎么样？</vt:lpstr>
      <vt:lpstr>detach代表线程完全独立了吗？</vt:lpstr>
      <vt:lpstr>解决方案：加入pthread_exit</vt:lpstr>
      <vt:lpstr>pthreads使用小结</vt:lpstr>
      <vt:lpstr>线程</vt:lpstr>
      <vt:lpstr>从进程到线程的发展历史（一）</vt:lpstr>
      <vt:lpstr>从进程到线程的发展历史（二）</vt:lpstr>
      <vt:lpstr>多线程的进程</vt:lpstr>
      <vt:lpstr>多线程进程的地址空间</vt:lpstr>
      <vt:lpstr>用户态线程与内核态线程</vt:lpstr>
      <vt:lpstr>线程模型</vt:lpstr>
      <vt:lpstr>多对一模型</vt:lpstr>
      <vt:lpstr>一对一模型</vt:lpstr>
      <vt:lpstr>多对多模型（又叫Scheduler Activation）</vt:lpstr>
      <vt:lpstr>线程的相关数据结构：TCB</vt:lpstr>
      <vt:lpstr>线程的基本操作：以pthreads为例</vt:lpstr>
      <vt:lpstr>线程的基本操作：以pthreads为例</vt:lpstr>
      <vt:lpstr>对比：进程vs. 线程</vt:lpstr>
      <vt:lpstr>对比：进程vs. 线程</vt:lpstr>
      <vt:lpstr>线程的实现</vt:lpstr>
      <vt:lpstr>回顾：进程的内核“户口”：PCB</vt:lpstr>
      <vt:lpstr>线程对应数据结构：TCB（线程控制块）</vt:lpstr>
      <vt:lpstr>数据结构变化示意图</vt:lpstr>
      <vt:lpstr>线程创建的实现</vt:lpstr>
      <vt:lpstr>线程创建的实现</vt:lpstr>
      <vt:lpstr>线程退出的实现</vt:lpstr>
      <vt:lpstr>与进程管理接口的关系：以fork为例</vt:lpstr>
      <vt:lpstr>与进程管理接口的关系：以fork为例</vt:lpstr>
      <vt:lpstr>与进程管理接口的关系：以fork为例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5036</cp:revision>
  <cp:lastPrinted>2016-06-13T07:55:34Z</cp:lastPrinted>
  <dcterms:created xsi:type="dcterms:W3CDTF">2017-11-24T09:35:45Z</dcterms:created>
  <dcterms:modified xsi:type="dcterms:W3CDTF">2023-10-24T01:40:30Z</dcterms:modified>
</cp:coreProperties>
</file>